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31909-0023-4193-930B-3F34861AB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Job-</a:t>
            </a:r>
            <a:r>
              <a:rPr lang="ro-RO" dirty="0" err="1"/>
              <a:t>shadowing</a:t>
            </a:r>
            <a:br>
              <a:rPr lang="ro-RO" dirty="0"/>
            </a:br>
            <a:r>
              <a:rPr lang="ro-RO" sz="2400" dirty="0" err="1">
                <a:solidFill>
                  <a:srgbClr val="FF0000"/>
                </a:solidFill>
                <a:latin typeface="Algerian" panose="04020705040A02060702" pitchFamily="82" charset="0"/>
              </a:rPr>
              <a:t>RĂduȚi</a:t>
            </a:r>
            <a:r>
              <a:rPr lang="ro-RO" sz="24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ro-RO" sz="2400" dirty="0" err="1">
                <a:solidFill>
                  <a:srgbClr val="FF0000"/>
                </a:solidFill>
                <a:latin typeface="Algerian" panose="04020705040A02060702" pitchFamily="82" charset="0"/>
              </a:rPr>
              <a:t>cristian</a:t>
            </a:r>
            <a:br>
              <a:rPr lang="ro-RO" sz="2000" dirty="0"/>
            </a:br>
            <a:r>
              <a:rPr lang="ro-RO" sz="2000" dirty="0"/>
              <a:t>05.06.2022 – 13.06.2022</a:t>
            </a:r>
            <a:br>
              <a:rPr lang="ro-RO" dirty="0"/>
            </a:br>
            <a:r>
              <a:rPr lang="ro-RO" sz="1600" dirty="0"/>
              <a:t>Malaga, Spania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8B7B2F4-FDB7-4EA7-B0A6-ED1B4D19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563" y="4500815"/>
            <a:ext cx="6400800" cy="1947333"/>
          </a:xfrm>
        </p:spPr>
        <p:txBody>
          <a:bodyPr/>
          <a:lstStyle/>
          <a:p>
            <a:r>
              <a:rPr lang="ro-RO" dirty="0" err="1"/>
              <a:t>Finantat</a:t>
            </a:r>
            <a:r>
              <a:rPr lang="ro-RO" dirty="0"/>
              <a:t> de Comisia Europeana prin programul Erasmus+</a:t>
            </a:r>
          </a:p>
          <a:p>
            <a:r>
              <a:rPr lang="ro-RO" dirty="0"/>
              <a:t>2021-1-RO01-KA121-VET-000011688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100D586-8F78-41EA-9B67-7FD42714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24" y="611449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Activități desfășurate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55655"/>
            <a:ext cx="10040013" cy="3615267"/>
          </a:xfrm>
        </p:spPr>
        <p:txBody>
          <a:bodyPr>
            <a:normAutofit fontScale="92500" lnSpcReduction="10000"/>
          </a:bodyPr>
          <a:lstStyle/>
          <a:p>
            <a:r>
              <a:rPr lang="ro-RO" dirty="0" err="1"/>
              <a:t>Intalniri</a:t>
            </a:r>
            <a:r>
              <a:rPr lang="ro-RO" dirty="0"/>
              <a:t>  cu </a:t>
            </a:r>
            <a:r>
              <a:rPr lang="ro-RO" dirty="0" err="1"/>
              <a:t>reprezentanti</a:t>
            </a:r>
            <a:r>
              <a:rPr lang="ro-RO" dirty="0"/>
              <a:t> firmelor prilej cu care am evaluat gradul de satisfacere a </a:t>
            </a:r>
            <a:r>
              <a:rPr lang="ro-RO" dirty="0" err="1"/>
              <a:t>cerintelor</a:t>
            </a:r>
            <a:r>
              <a:rPr lang="ro-RO" dirty="0"/>
              <a:t> </a:t>
            </a:r>
            <a:r>
              <a:rPr lang="ro-RO" dirty="0" err="1"/>
              <a:t>prevazute</a:t>
            </a:r>
            <a:r>
              <a:rPr lang="ro-RO" dirty="0"/>
              <a:t> in curriculumul romanesc de specialitate in </a:t>
            </a:r>
            <a:r>
              <a:rPr lang="ro-RO" dirty="0" err="1"/>
              <a:t>privinta</a:t>
            </a:r>
            <a:r>
              <a:rPr lang="ro-RO" dirty="0"/>
              <a:t> </a:t>
            </a:r>
            <a:r>
              <a:rPr lang="ro-RO" dirty="0" err="1"/>
              <a:t>respectarii</a:t>
            </a:r>
            <a:r>
              <a:rPr lang="ro-RO" dirty="0"/>
              <a:t> rezultatelor vizate ale </a:t>
            </a:r>
            <a:r>
              <a:rPr lang="ro-RO" dirty="0" err="1"/>
              <a:t>invatarii</a:t>
            </a:r>
            <a:r>
              <a:rPr lang="ro-RO" dirty="0"/>
              <a:t> sub toate aspectele : </a:t>
            </a:r>
            <a:r>
              <a:rPr lang="ro-RO" dirty="0" err="1"/>
              <a:t>cunostinte</a:t>
            </a:r>
            <a:r>
              <a:rPr lang="ro-RO" dirty="0"/>
              <a:t>, </a:t>
            </a:r>
            <a:r>
              <a:rPr lang="ro-RO" dirty="0" err="1"/>
              <a:t>abilitati</a:t>
            </a:r>
            <a:r>
              <a:rPr lang="ro-RO" dirty="0"/>
              <a:t> atitudini. </a:t>
            </a:r>
          </a:p>
          <a:p>
            <a:r>
              <a:rPr lang="ro-RO" dirty="0"/>
              <a:t>Am fost interesat  de modalitatea de colaborare intre </a:t>
            </a:r>
            <a:r>
              <a:rPr lang="ro-RO" dirty="0" err="1"/>
              <a:t>unitatile</a:t>
            </a:r>
            <a:r>
              <a:rPr lang="ro-RO" dirty="0"/>
              <a:t> </a:t>
            </a:r>
            <a:r>
              <a:rPr lang="ro-RO" dirty="0" err="1"/>
              <a:t>scolare</a:t>
            </a:r>
            <a:r>
              <a:rPr lang="ro-RO" dirty="0"/>
              <a:t> si operatorii economici din Spania. </a:t>
            </a:r>
          </a:p>
          <a:p>
            <a:r>
              <a:rPr lang="ro-RO" dirty="0"/>
              <a:t>Am participat la o dezbatere </a:t>
            </a:r>
            <a:r>
              <a:rPr lang="ro-RO" dirty="0" err="1"/>
              <a:t>impreuna</a:t>
            </a:r>
            <a:r>
              <a:rPr lang="ro-RO" dirty="0"/>
              <a:t> cu  factorii </a:t>
            </a:r>
            <a:r>
              <a:rPr lang="ro-RO" dirty="0" err="1"/>
              <a:t>implicati</a:t>
            </a:r>
            <a:r>
              <a:rPr lang="ro-RO" dirty="0"/>
              <a:t> si </a:t>
            </a:r>
            <a:r>
              <a:rPr lang="ro-RO" dirty="0" err="1"/>
              <a:t>organizatia</a:t>
            </a:r>
            <a:r>
              <a:rPr lang="ro-RO" dirty="0"/>
              <a:t> suport </a:t>
            </a:r>
            <a:r>
              <a:rPr lang="ro-RO" dirty="0" err="1"/>
              <a:t>Euromind</a:t>
            </a:r>
            <a:endParaRPr lang="ro-RO" dirty="0"/>
          </a:p>
          <a:p>
            <a:r>
              <a:rPr lang="ro-RO" dirty="0"/>
              <a:t>Am participat la </a:t>
            </a:r>
            <a:r>
              <a:rPr lang="ro-RO" dirty="0" err="1"/>
              <a:t>discutii</a:t>
            </a:r>
            <a:r>
              <a:rPr lang="ro-RO" dirty="0"/>
              <a:t> despre </a:t>
            </a:r>
            <a:r>
              <a:rPr lang="ro-RO" dirty="0" err="1"/>
              <a:t>modalitatile</a:t>
            </a:r>
            <a:r>
              <a:rPr lang="ro-RO" dirty="0"/>
              <a:t> de realizare a </a:t>
            </a:r>
            <a:r>
              <a:rPr lang="ro-RO" dirty="0" err="1"/>
              <a:t>Certificarii</a:t>
            </a:r>
            <a:r>
              <a:rPr lang="ro-RO" dirty="0"/>
              <a:t> competentelor profesionale la finalul studiilor, pentru </a:t>
            </a:r>
            <a:r>
              <a:rPr lang="ro-RO" dirty="0" err="1"/>
              <a:t>invatamantul</a:t>
            </a:r>
            <a:r>
              <a:rPr lang="ro-RO" dirty="0"/>
              <a:t> liceal si pentru </a:t>
            </a:r>
            <a:r>
              <a:rPr lang="ro-RO" dirty="0" err="1"/>
              <a:t>invatamantul</a:t>
            </a:r>
            <a:r>
              <a:rPr lang="ro-RO" dirty="0"/>
              <a:t> profesional</a:t>
            </a:r>
          </a:p>
        </p:txBody>
      </p:sp>
    </p:spTree>
    <p:extLst>
      <p:ext uri="{BB962C8B-B14F-4D97-AF65-F5344CB8AC3E}">
        <p14:creationId xmlns:p14="http://schemas.microsoft.com/office/powerpoint/2010/main" val="11147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Activități desfășurate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041" y="4119238"/>
            <a:ext cx="8885917" cy="536935"/>
          </a:xfrm>
        </p:spPr>
        <p:txBody>
          <a:bodyPr>
            <a:normAutofit/>
          </a:bodyPr>
          <a:lstStyle/>
          <a:p>
            <a:r>
              <a:rPr lang="ro-RO" dirty="0"/>
              <a:t>Am vizitat </a:t>
            </a:r>
            <a:r>
              <a:rPr lang="ro-RO" dirty="0" err="1"/>
              <a:t>locatiile</a:t>
            </a:r>
            <a:r>
              <a:rPr lang="ro-RO" dirty="0"/>
              <a:t> in care elevii </a:t>
            </a:r>
            <a:r>
              <a:rPr lang="ro-RO" dirty="0" err="1"/>
              <a:t>isi</a:t>
            </a:r>
            <a:r>
              <a:rPr lang="ro-RO" dirty="0"/>
              <a:t> </a:t>
            </a:r>
            <a:r>
              <a:rPr lang="ro-RO" dirty="0" err="1"/>
              <a:t>desfasurau</a:t>
            </a:r>
            <a:r>
              <a:rPr lang="ro-RO" dirty="0"/>
              <a:t> practica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C3E53B6-0C18-4DDC-A5B8-E9BAC049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5" y="779415"/>
            <a:ext cx="5605401" cy="315577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E9EFCE7-CD5D-4D13-B426-8C69059D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942" y="779415"/>
            <a:ext cx="5605401" cy="31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44" y="4665333"/>
            <a:ext cx="8534400" cy="1507067"/>
          </a:xfrm>
        </p:spPr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Activități desfășurate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041" y="4394033"/>
            <a:ext cx="8885917" cy="536935"/>
          </a:xfrm>
        </p:spPr>
        <p:txBody>
          <a:bodyPr>
            <a:normAutofit/>
          </a:bodyPr>
          <a:lstStyle/>
          <a:p>
            <a:r>
              <a:rPr lang="ro-RO" dirty="0"/>
              <a:t>Am vizitat </a:t>
            </a:r>
            <a:r>
              <a:rPr lang="ro-RO" dirty="0" err="1"/>
              <a:t>locatiile</a:t>
            </a:r>
            <a:r>
              <a:rPr lang="ro-RO" dirty="0"/>
              <a:t> in care elevii </a:t>
            </a:r>
            <a:r>
              <a:rPr lang="ro-RO" dirty="0" err="1"/>
              <a:t>isi</a:t>
            </a:r>
            <a:r>
              <a:rPr lang="ro-RO" dirty="0"/>
              <a:t> </a:t>
            </a:r>
            <a:r>
              <a:rPr lang="ro-RO" dirty="0" err="1"/>
              <a:t>desfasurau</a:t>
            </a:r>
            <a:r>
              <a:rPr lang="ro-RO" dirty="0"/>
              <a:t> practica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A5E2C2A-FC9B-4965-A3B1-B940D460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84047"/>
            <a:ext cx="2319083" cy="411923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5461082F-A373-4362-B804-5538AB48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43" y="184047"/>
            <a:ext cx="2319083" cy="4119238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FD5B5D5C-A5E5-412D-B82F-EF0FCEA2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529" y="2650852"/>
            <a:ext cx="2268259" cy="4028962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6F0624A-D449-4E95-8C88-3D86F63F1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20541"/>
            <a:ext cx="4216235" cy="23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0000"/>
                </a:solidFill>
              </a:rPr>
              <a:t>Cunoștințe dobândite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475020" cy="3615267"/>
          </a:xfrm>
        </p:spPr>
        <p:txBody>
          <a:bodyPr>
            <a:normAutofit/>
          </a:bodyPr>
          <a:lstStyle/>
          <a:p>
            <a:r>
              <a:rPr lang="ro-RO" dirty="0"/>
              <a:t>Structura sistemului de </a:t>
            </a:r>
            <a:r>
              <a:rPr lang="ro-RO" dirty="0" err="1"/>
              <a:t>invatamant</a:t>
            </a:r>
            <a:r>
              <a:rPr lang="ro-RO" dirty="0"/>
              <a:t> profesional si tehnic din Spania; </a:t>
            </a:r>
          </a:p>
          <a:p>
            <a:r>
              <a:rPr lang="ro-RO" dirty="0"/>
              <a:t>Rolul </a:t>
            </a:r>
            <a:r>
              <a:rPr lang="ro-RO" dirty="0" err="1"/>
              <a:t>organizatiilor</a:t>
            </a:r>
            <a:r>
              <a:rPr lang="ro-RO" dirty="0"/>
              <a:t> care </a:t>
            </a:r>
            <a:r>
              <a:rPr lang="ro-RO" dirty="0" err="1"/>
              <a:t>implementeaza</a:t>
            </a:r>
            <a:r>
              <a:rPr lang="ro-RO" dirty="0"/>
              <a:t> proiecte europene in </a:t>
            </a:r>
            <a:r>
              <a:rPr lang="ro-RO" dirty="0" err="1"/>
              <a:t>creearea</a:t>
            </a:r>
            <a:r>
              <a:rPr lang="ro-RO" dirty="0"/>
              <a:t> unei baze de date de </a:t>
            </a:r>
            <a:r>
              <a:rPr lang="ro-RO" dirty="0" err="1"/>
              <a:t>agenti</a:t>
            </a:r>
            <a:r>
              <a:rPr lang="ro-RO" dirty="0"/>
              <a:t> economici</a:t>
            </a:r>
          </a:p>
          <a:p>
            <a:r>
              <a:rPr lang="ro-RO" dirty="0"/>
              <a:t>Modalitatea de </a:t>
            </a:r>
            <a:r>
              <a:rPr lang="ro-RO" dirty="0" err="1"/>
              <a:t>cautare</a:t>
            </a:r>
            <a:r>
              <a:rPr lang="ro-RO" dirty="0"/>
              <a:t> si </a:t>
            </a:r>
            <a:r>
              <a:rPr lang="ro-RO" dirty="0" err="1"/>
              <a:t>fidelizare</a:t>
            </a:r>
            <a:r>
              <a:rPr lang="ro-RO" dirty="0"/>
              <a:t> a </a:t>
            </a:r>
            <a:r>
              <a:rPr lang="ro-RO" dirty="0" err="1"/>
              <a:t>agentilor</a:t>
            </a:r>
            <a:r>
              <a:rPr lang="ro-RO" dirty="0"/>
              <a:t> duali pentru efectuarea practicii cu anumite </a:t>
            </a:r>
            <a:r>
              <a:rPr lang="ro-RO" dirty="0" err="1"/>
              <a:t>institutii</a:t>
            </a:r>
            <a:r>
              <a:rPr lang="ro-RO" dirty="0"/>
              <a:t> tehnice de </a:t>
            </a:r>
            <a:r>
              <a:rPr lang="ro-RO" dirty="0" err="1"/>
              <a:t>educatie</a:t>
            </a:r>
            <a:r>
              <a:rPr lang="ro-RO" dirty="0"/>
              <a:t> </a:t>
            </a:r>
          </a:p>
          <a:p>
            <a:r>
              <a:rPr lang="ro-RO" dirty="0"/>
              <a:t>Protocoalele de colaborare </a:t>
            </a:r>
            <a:r>
              <a:rPr lang="ro-RO" dirty="0" err="1"/>
              <a:t>incheiate</a:t>
            </a:r>
            <a:r>
              <a:rPr lang="ro-RO" dirty="0"/>
              <a:t> cu </a:t>
            </a:r>
            <a:r>
              <a:rPr lang="ro-RO" dirty="0" err="1"/>
              <a:t>institutille</a:t>
            </a:r>
            <a:r>
              <a:rPr lang="ro-RO" dirty="0"/>
              <a:t> de </a:t>
            </a:r>
            <a:r>
              <a:rPr lang="ro-RO" dirty="0" err="1"/>
              <a:t>invatatmnt</a:t>
            </a:r>
            <a:r>
              <a:rPr lang="ro-RO" dirty="0"/>
              <a:t>, cu privire la practica de ucenicie (contracte de parteneriat)</a:t>
            </a:r>
          </a:p>
          <a:p>
            <a:r>
              <a:rPr lang="ro-RO" dirty="0"/>
              <a:t>Exemple de bune practici in implementarea </a:t>
            </a:r>
            <a:r>
              <a:rPr lang="ro-RO" dirty="0" err="1"/>
              <a:t>invatamantul</a:t>
            </a:r>
            <a:r>
              <a:rPr lang="ro-RO" dirty="0"/>
              <a:t> profesional dual, </a:t>
            </a:r>
          </a:p>
          <a:p>
            <a:r>
              <a:rPr lang="ro-RO" dirty="0" err="1"/>
              <a:t>Metinerea</a:t>
            </a:r>
            <a:r>
              <a:rPr lang="ro-RO" dirty="0"/>
              <a:t> unui mediu curat si </a:t>
            </a:r>
            <a:r>
              <a:rPr lang="ro-RO" dirty="0" err="1"/>
              <a:t>sanatos</a:t>
            </a:r>
            <a:r>
              <a:rPr lang="ro-RO" dirty="0"/>
              <a:t> la locul de practica si in </a:t>
            </a:r>
            <a:r>
              <a:rPr lang="ro-RO" dirty="0" err="1"/>
              <a:t>viata</a:t>
            </a:r>
            <a:r>
              <a:rPr lang="ro-RO" dirty="0"/>
              <a:t> de zi cu zi</a:t>
            </a:r>
          </a:p>
        </p:txBody>
      </p:sp>
    </p:spTree>
    <p:extLst>
      <p:ext uri="{BB962C8B-B14F-4D97-AF65-F5344CB8AC3E}">
        <p14:creationId xmlns:p14="http://schemas.microsoft.com/office/powerpoint/2010/main" val="33276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036" y="239697"/>
            <a:ext cx="2653791" cy="807868"/>
          </a:xfrm>
        </p:spPr>
        <p:txBody>
          <a:bodyPr>
            <a:normAutofit/>
          </a:bodyPr>
          <a:lstStyle/>
          <a:p>
            <a:r>
              <a:rPr lang="ro-RO" sz="3300" dirty="0">
                <a:solidFill>
                  <a:srgbClr val="FF0000"/>
                </a:solidFill>
              </a:rPr>
              <a:t>Abilități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359" y="916372"/>
            <a:ext cx="9454719" cy="2241448"/>
          </a:xfrm>
        </p:spPr>
        <p:txBody>
          <a:bodyPr>
            <a:normAutofit fontScale="85000" lnSpcReduction="20000"/>
          </a:bodyPr>
          <a:lstStyle/>
          <a:p>
            <a:r>
              <a:rPr lang="ro-RO" dirty="0" err="1">
                <a:solidFill>
                  <a:srgbClr val="FF0000"/>
                </a:solidFill>
              </a:rPr>
              <a:t>Abilitati</a:t>
            </a:r>
            <a:r>
              <a:rPr lang="ro-RO" dirty="0">
                <a:solidFill>
                  <a:srgbClr val="FF0000"/>
                </a:solidFill>
              </a:rPr>
              <a:t> de proiectare didactica folosind metode moderne,</a:t>
            </a:r>
          </a:p>
          <a:p>
            <a:r>
              <a:rPr lang="ro-RO" dirty="0" err="1">
                <a:solidFill>
                  <a:srgbClr val="FF0000"/>
                </a:solidFill>
              </a:rPr>
              <a:t>Invatarea</a:t>
            </a:r>
            <a:r>
              <a:rPr lang="ro-RO" dirty="0">
                <a:solidFill>
                  <a:srgbClr val="FF0000"/>
                </a:solidFill>
              </a:rPr>
              <a:t> aplicata in diferite </a:t>
            </a:r>
            <a:r>
              <a:rPr lang="ro-RO" dirty="0" err="1">
                <a:solidFill>
                  <a:srgbClr val="FF0000"/>
                </a:solidFill>
              </a:rPr>
              <a:t>situatii</a:t>
            </a:r>
            <a:r>
              <a:rPr lang="ro-RO" dirty="0">
                <a:solidFill>
                  <a:srgbClr val="FF0000"/>
                </a:solidFill>
              </a:rPr>
              <a:t> practice; </a:t>
            </a:r>
          </a:p>
          <a:p>
            <a:r>
              <a:rPr lang="ro-RO" dirty="0">
                <a:solidFill>
                  <a:srgbClr val="FF0000"/>
                </a:solidFill>
              </a:rPr>
              <a:t>Utilizarea instrumentelor de planificare si proiectare a </a:t>
            </a:r>
            <a:r>
              <a:rPr lang="ro-RO" dirty="0" err="1">
                <a:solidFill>
                  <a:srgbClr val="FF0000"/>
                </a:solidFill>
              </a:rPr>
              <a:t>activitatilor</a:t>
            </a:r>
            <a:r>
              <a:rPr lang="ro-RO" dirty="0">
                <a:solidFill>
                  <a:srgbClr val="FF0000"/>
                </a:solidFill>
              </a:rPr>
              <a:t> de </a:t>
            </a:r>
            <a:r>
              <a:rPr lang="ro-RO" dirty="0" err="1">
                <a:solidFill>
                  <a:srgbClr val="FF0000"/>
                </a:solidFill>
              </a:rPr>
              <a:t>invatare</a:t>
            </a:r>
            <a:r>
              <a:rPr lang="ro-RO" dirty="0">
                <a:solidFill>
                  <a:srgbClr val="FF0000"/>
                </a:solidFill>
              </a:rPr>
              <a:t> utilizate in </a:t>
            </a:r>
            <a:r>
              <a:rPr lang="ro-RO" dirty="0" err="1">
                <a:solidFill>
                  <a:srgbClr val="FF0000"/>
                </a:solidFill>
              </a:rPr>
              <a:t>invatamantul</a:t>
            </a:r>
            <a:r>
              <a:rPr lang="ro-RO" dirty="0">
                <a:solidFill>
                  <a:srgbClr val="FF0000"/>
                </a:solidFill>
              </a:rPr>
              <a:t> spaniol; </a:t>
            </a:r>
          </a:p>
          <a:p>
            <a:r>
              <a:rPr lang="ro-RO" dirty="0">
                <a:solidFill>
                  <a:srgbClr val="FF0000"/>
                </a:solidFill>
              </a:rPr>
              <a:t>Utilizarea corecta a vocabularului comun si a vocabularului de specialitate, </a:t>
            </a:r>
          </a:p>
          <a:p>
            <a:r>
              <a:rPr lang="ro-RO" dirty="0">
                <a:solidFill>
                  <a:srgbClr val="FF0000"/>
                </a:solidFill>
              </a:rPr>
              <a:t>Comunicarea rezultatelor </a:t>
            </a:r>
            <a:r>
              <a:rPr lang="ro-RO" dirty="0" err="1">
                <a:solidFill>
                  <a:srgbClr val="FF0000"/>
                </a:solidFill>
              </a:rPr>
              <a:t>activitatilor</a:t>
            </a:r>
            <a:r>
              <a:rPr lang="ro-RO" dirty="0">
                <a:solidFill>
                  <a:srgbClr val="FF0000"/>
                </a:solidFill>
              </a:rPr>
              <a:t> profesionale </a:t>
            </a:r>
            <a:r>
              <a:rPr lang="ro-RO" dirty="0" err="1">
                <a:solidFill>
                  <a:srgbClr val="FF0000"/>
                </a:solidFill>
              </a:rPr>
              <a:t>desfasurate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ro-RO" dirty="0" err="1">
                <a:solidFill>
                  <a:srgbClr val="FF0000"/>
                </a:solidFill>
              </a:rPr>
              <a:t>Abilitati</a:t>
            </a:r>
            <a:r>
              <a:rPr lang="ro-RO" dirty="0">
                <a:solidFill>
                  <a:srgbClr val="FF0000"/>
                </a:solidFill>
              </a:rPr>
              <a:t> lingvistice </a:t>
            </a:r>
            <a:r>
              <a:rPr lang="ro-RO" dirty="0"/>
              <a:t> </a:t>
            </a:r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E8E38492-59B3-4E5A-B76E-154E432CB135}"/>
              </a:ext>
            </a:extLst>
          </p:cNvPr>
          <p:cNvSpPr txBox="1">
            <a:spLocks/>
          </p:cNvSpPr>
          <p:nvPr/>
        </p:nvSpPr>
        <p:spPr>
          <a:xfrm>
            <a:off x="570283" y="5541147"/>
            <a:ext cx="2707057" cy="932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Titlu 1">
            <a:extLst>
              <a:ext uri="{FF2B5EF4-FFF2-40B4-BE49-F238E27FC236}">
                <a16:creationId xmlns:a16="http://schemas.microsoft.com/office/drawing/2014/main" id="{FF9990DE-906E-49F1-8779-5A32ED3E3E5A}"/>
              </a:ext>
            </a:extLst>
          </p:cNvPr>
          <p:cNvSpPr txBox="1">
            <a:spLocks/>
          </p:cNvSpPr>
          <p:nvPr/>
        </p:nvSpPr>
        <p:spPr>
          <a:xfrm>
            <a:off x="2441359" y="5522651"/>
            <a:ext cx="6860328" cy="8810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>
                <a:solidFill>
                  <a:srgbClr val="FFC000"/>
                </a:solidFill>
              </a:rPr>
              <a:t>Competențe organizatorice</a:t>
            </a:r>
          </a:p>
        </p:txBody>
      </p:sp>
      <p:sp>
        <p:nvSpPr>
          <p:cNvPr id="7" name="Substituent conținut 2">
            <a:extLst>
              <a:ext uri="{FF2B5EF4-FFF2-40B4-BE49-F238E27FC236}">
                <a16:creationId xmlns:a16="http://schemas.microsoft.com/office/drawing/2014/main" id="{7498F8B8-5E77-42CA-86A6-51EEFAE3ABB1}"/>
              </a:ext>
            </a:extLst>
          </p:cNvPr>
          <p:cNvSpPr txBox="1">
            <a:spLocks/>
          </p:cNvSpPr>
          <p:nvPr/>
        </p:nvSpPr>
        <p:spPr>
          <a:xfrm>
            <a:off x="872970" y="3208951"/>
            <a:ext cx="11023108" cy="2241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8" name="Substituent conținut 2">
            <a:extLst>
              <a:ext uri="{FF2B5EF4-FFF2-40B4-BE49-F238E27FC236}">
                <a16:creationId xmlns:a16="http://schemas.microsoft.com/office/drawing/2014/main" id="{F9944346-C276-4989-B601-9C5771CBCCB2}"/>
              </a:ext>
            </a:extLst>
          </p:cNvPr>
          <p:cNvSpPr txBox="1">
            <a:spLocks/>
          </p:cNvSpPr>
          <p:nvPr/>
        </p:nvSpPr>
        <p:spPr>
          <a:xfrm>
            <a:off x="570281" y="3630967"/>
            <a:ext cx="10367008" cy="191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dirty="0">
                <a:solidFill>
                  <a:srgbClr val="FFC000"/>
                </a:solidFill>
              </a:rPr>
              <a:t>Colaborarea cu membrii echipei de lucru de la firmele de practica in vederea </a:t>
            </a:r>
            <a:r>
              <a:rPr lang="ro-RO" sz="1800" dirty="0" err="1">
                <a:solidFill>
                  <a:srgbClr val="FFC000"/>
                </a:solidFill>
              </a:rPr>
              <a:t>indeplinirii</a:t>
            </a:r>
            <a:r>
              <a:rPr lang="ro-RO" sz="1800" dirty="0">
                <a:solidFill>
                  <a:srgbClr val="FFC000"/>
                </a:solidFill>
              </a:rPr>
              <a:t> sarcinilor elevilor </a:t>
            </a:r>
            <a:r>
              <a:rPr lang="ro-RO" sz="1800" dirty="0" err="1">
                <a:solidFill>
                  <a:srgbClr val="FFC000"/>
                </a:solidFill>
              </a:rPr>
              <a:t>practicanti</a:t>
            </a:r>
            <a:r>
              <a:rPr lang="ro-RO" sz="1800" dirty="0">
                <a:solidFill>
                  <a:srgbClr val="FFC000"/>
                </a:solidFill>
              </a:rPr>
              <a:t> la locul de munca</a:t>
            </a:r>
          </a:p>
          <a:p>
            <a:r>
              <a:rPr lang="ro-RO" sz="1800" dirty="0" err="1">
                <a:solidFill>
                  <a:srgbClr val="FFC000"/>
                </a:solidFill>
              </a:rPr>
              <a:t>Mentinerea</a:t>
            </a:r>
            <a:r>
              <a:rPr lang="ro-RO" sz="1800" dirty="0">
                <a:solidFill>
                  <a:srgbClr val="FFC000"/>
                </a:solidFill>
              </a:rPr>
              <a:t> </a:t>
            </a:r>
            <a:r>
              <a:rPr lang="ro-RO" sz="1800" dirty="0" err="1">
                <a:solidFill>
                  <a:srgbClr val="FFC000"/>
                </a:solidFill>
              </a:rPr>
              <a:t>curateniei</a:t>
            </a:r>
            <a:r>
              <a:rPr lang="ro-RO" sz="1800" dirty="0">
                <a:solidFill>
                  <a:srgbClr val="FFC000"/>
                </a:solidFill>
              </a:rPr>
              <a:t> si asigurarea </a:t>
            </a:r>
            <a:r>
              <a:rPr lang="ro-RO" sz="1800" dirty="0" err="1">
                <a:solidFill>
                  <a:srgbClr val="FFC000"/>
                </a:solidFill>
              </a:rPr>
              <a:t>conditiilor</a:t>
            </a:r>
            <a:r>
              <a:rPr lang="ro-RO" sz="1800" dirty="0">
                <a:solidFill>
                  <a:srgbClr val="FFC000"/>
                </a:solidFill>
              </a:rPr>
              <a:t> optime de lucru la locul de practica</a:t>
            </a:r>
          </a:p>
          <a:p>
            <a:r>
              <a:rPr lang="ro-RO" sz="1800" dirty="0">
                <a:solidFill>
                  <a:srgbClr val="FFC000"/>
                </a:solidFill>
              </a:rPr>
              <a:t>Respectarea disciplinei la locul de practica si a programului de lucru</a:t>
            </a:r>
          </a:p>
        </p:txBody>
      </p:sp>
    </p:spTree>
    <p:extLst>
      <p:ext uri="{BB962C8B-B14F-4D97-AF65-F5344CB8AC3E}">
        <p14:creationId xmlns:p14="http://schemas.microsoft.com/office/powerpoint/2010/main" val="117075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7EBCD9-0626-48E3-86A8-55B142BF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despre experiența  de mobilitate Erasmus+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040013" cy="3615267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Toate </a:t>
            </a:r>
            <a:r>
              <a:rPr lang="ro-RO" dirty="0" err="1"/>
              <a:t>experientele</a:t>
            </a:r>
            <a:r>
              <a:rPr lang="ro-RO" dirty="0"/>
              <a:t> </a:t>
            </a:r>
            <a:r>
              <a:rPr lang="ro-RO" dirty="0" err="1"/>
              <a:t>traite</a:t>
            </a:r>
            <a:r>
              <a:rPr lang="ro-RO" dirty="0"/>
              <a:t> cu aceasta ocazie au </a:t>
            </a:r>
            <a:r>
              <a:rPr lang="ro-RO" dirty="0" err="1"/>
              <a:t>intarit</a:t>
            </a:r>
            <a:r>
              <a:rPr lang="ro-RO" dirty="0"/>
              <a:t> convingerile anterioare ca </a:t>
            </a:r>
            <a:r>
              <a:rPr lang="ro-RO" dirty="0" err="1"/>
              <a:t>oportunitatile</a:t>
            </a:r>
            <a:r>
              <a:rPr lang="ro-RO" dirty="0"/>
              <a:t> oferite de proiectele Erasmus+ contribuie decisiv la dezvoltarea profesionala, la </a:t>
            </a:r>
            <a:r>
              <a:rPr lang="ro-RO" dirty="0" err="1"/>
              <a:t>largirea</a:t>
            </a:r>
            <a:r>
              <a:rPr lang="ro-RO" dirty="0"/>
              <a:t> orizontului de </a:t>
            </a:r>
            <a:r>
              <a:rPr lang="ro-RO" dirty="0" err="1"/>
              <a:t>cunostinte</a:t>
            </a:r>
            <a:r>
              <a:rPr lang="ro-RO" dirty="0"/>
              <a:t> sociale, lingvistice si culturale. </a:t>
            </a:r>
          </a:p>
          <a:p>
            <a:r>
              <a:rPr lang="ro-RO" dirty="0"/>
              <a:t>Contactul direct, </a:t>
            </a:r>
            <a:r>
              <a:rPr lang="ro-RO" dirty="0" err="1"/>
              <a:t>relationarea</a:t>
            </a:r>
            <a:r>
              <a:rPr lang="ro-RO" dirty="0"/>
              <a:t> si schimbul cultural sunt benefice </a:t>
            </a:r>
            <a:r>
              <a:rPr lang="ro-RO" dirty="0" err="1"/>
              <a:t>oricarui</a:t>
            </a:r>
            <a:r>
              <a:rPr lang="ro-RO" dirty="0"/>
              <a:t> participant. </a:t>
            </a:r>
          </a:p>
          <a:p>
            <a:r>
              <a:rPr lang="ro-RO" dirty="0" err="1"/>
              <a:t>Experiente</a:t>
            </a:r>
            <a:r>
              <a:rPr lang="ro-RO" dirty="0"/>
              <a:t> </a:t>
            </a:r>
            <a:r>
              <a:rPr lang="ro-RO" dirty="0" err="1"/>
              <a:t>placute</a:t>
            </a:r>
            <a:r>
              <a:rPr lang="ro-RO" dirty="0"/>
              <a:t> s-au datorat profesionalismului si </a:t>
            </a:r>
            <a:r>
              <a:rPr lang="ro-RO" dirty="0" err="1"/>
              <a:t>organizarii</a:t>
            </a:r>
            <a:r>
              <a:rPr lang="ro-RO" dirty="0"/>
              <a:t> impecabile de care am beneficiat </a:t>
            </a:r>
          </a:p>
          <a:p>
            <a:r>
              <a:rPr lang="ro-RO" dirty="0"/>
              <a:t>Temperamentul spaniol, specific popoarelor latine, a fost un cadru general in care m-am </a:t>
            </a:r>
            <a:r>
              <a:rPr lang="ro-RO" dirty="0" err="1"/>
              <a:t>simtit</a:t>
            </a:r>
            <a:r>
              <a:rPr lang="ro-RO" dirty="0"/>
              <a:t> excelent, </a:t>
            </a:r>
            <a:r>
              <a:rPr lang="ro-RO" dirty="0" err="1"/>
              <a:t>facilitand</a:t>
            </a:r>
            <a:r>
              <a:rPr lang="ro-RO" dirty="0"/>
              <a:t> comunicarea, schimbul de idei sau de </a:t>
            </a:r>
            <a:r>
              <a:rPr lang="ro-RO" dirty="0" err="1"/>
              <a:t>solutii</a:t>
            </a:r>
            <a:r>
              <a:rPr lang="ro-RO" dirty="0"/>
              <a:t> tehnice profesionale</a:t>
            </a:r>
          </a:p>
          <a:p>
            <a:r>
              <a:rPr lang="ro-RO" dirty="0"/>
              <a:t>Am </a:t>
            </a:r>
            <a:r>
              <a:rPr lang="ro-RO" dirty="0" err="1"/>
              <a:t>consatat</a:t>
            </a:r>
            <a:r>
              <a:rPr lang="ro-RO" dirty="0"/>
              <a:t> </a:t>
            </a:r>
            <a:r>
              <a:rPr lang="ro-RO" dirty="0" err="1"/>
              <a:t>aceeasi</a:t>
            </a:r>
            <a:r>
              <a:rPr lang="ro-RO" dirty="0"/>
              <a:t> atitudine in cadrul tuturor firmelor vizitate : responsabilitate si disponibilitate </a:t>
            </a:r>
          </a:p>
          <a:p>
            <a:r>
              <a:rPr lang="ro-RO" dirty="0"/>
              <a:t>Spania </a:t>
            </a:r>
            <a:r>
              <a:rPr lang="ro-RO" dirty="0" err="1"/>
              <a:t>reprezinta</a:t>
            </a:r>
            <a:r>
              <a:rPr lang="ro-RO" dirty="0"/>
              <a:t> </a:t>
            </a:r>
            <a:r>
              <a:rPr lang="ro-RO" dirty="0" err="1"/>
              <a:t>destinatia</a:t>
            </a:r>
            <a:r>
              <a:rPr lang="ro-RO" dirty="0"/>
              <a:t> mea favorita, indiferent ca am ocazia sa particip </a:t>
            </a:r>
            <a:r>
              <a:rPr lang="ro-RO" dirty="0" err="1"/>
              <a:t>intr-o</a:t>
            </a:r>
            <a:r>
              <a:rPr lang="ro-RO" dirty="0"/>
              <a:t> mobilitate de tip </a:t>
            </a:r>
            <a:r>
              <a:rPr lang="ro-RO" dirty="0" err="1"/>
              <a:t>jobshadowing</a:t>
            </a:r>
            <a:r>
              <a:rPr lang="ro-RO" dirty="0"/>
              <a:t>, monitorizare sau curs sau, de ce nu, </a:t>
            </a:r>
            <a:r>
              <a:rPr lang="ro-RO" dirty="0" err="1"/>
              <a:t>intr</a:t>
            </a:r>
            <a:r>
              <a:rPr lang="ro-RO" dirty="0"/>
              <a:t>-un concediu.</a:t>
            </a:r>
          </a:p>
        </p:txBody>
      </p:sp>
    </p:spTree>
    <p:extLst>
      <p:ext uri="{BB962C8B-B14F-4D97-AF65-F5344CB8AC3E}">
        <p14:creationId xmlns:p14="http://schemas.microsoft.com/office/powerpoint/2010/main" val="290081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C5B4C0-FBBA-4912-ADF8-6A418D6D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6" y="5883236"/>
            <a:ext cx="10183851" cy="536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dirty="0">
                <a:solidFill>
                  <a:schemeClr val="tx1"/>
                </a:solidFill>
              </a:rPr>
              <a:t>Acest material reflectă numai punctul de vedere al autorului </a:t>
            </a:r>
            <a:r>
              <a:rPr lang="ro-RO" dirty="0" err="1">
                <a:solidFill>
                  <a:schemeClr val="tx1"/>
                </a:solidFill>
              </a:rPr>
              <a:t>şi</a:t>
            </a:r>
            <a:r>
              <a:rPr lang="ro-RO" dirty="0">
                <a:solidFill>
                  <a:schemeClr val="tx1"/>
                </a:solidFill>
              </a:rPr>
              <a:t> Comisia Europeană nu este responsabilă pentru eventuala utilizare a informațiilor pe care le conține.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6E5756A-11E2-410D-AC1D-0DA88A87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26" y="1195262"/>
            <a:ext cx="7935126" cy="4467476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05083DD3-DB0B-4183-825D-A31C30A3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7" y="-362868"/>
            <a:ext cx="5388745" cy="15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261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480</Words>
  <Application>Microsoft Office PowerPoint</Application>
  <PresentationFormat>Ecran lat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Algerian</vt:lpstr>
      <vt:lpstr>Century Gothic</vt:lpstr>
      <vt:lpstr>Wingdings 3</vt:lpstr>
      <vt:lpstr>Sector</vt:lpstr>
      <vt:lpstr>Job-shadowing RĂduȚi cristian 05.06.2022 – 13.06.2022 Malaga, Spania</vt:lpstr>
      <vt:lpstr>Activități desfășurate</vt:lpstr>
      <vt:lpstr>Activități desfășurate</vt:lpstr>
      <vt:lpstr>Activități desfășurate</vt:lpstr>
      <vt:lpstr>Cunoștințe dobândite</vt:lpstr>
      <vt:lpstr>Abilități</vt:lpstr>
      <vt:lpstr>despre experiența  de mobilitate Erasmus+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Job-shadowing Raduti cristian 05.06.2022 – 13.06.2022 Malaga, Spania</dc:title>
  <dc:creator>HP-26</dc:creator>
  <cp:lastModifiedBy>Lenovo2</cp:lastModifiedBy>
  <cp:revision>19</cp:revision>
  <dcterms:created xsi:type="dcterms:W3CDTF">2023-04-06T17:39:01Z</dcterms:created>
  <dcterms:modified xsi:type="dcterms:W3CDTF">2023-04-10T09:58:45Z</dcterms:modified>
</cp:coreProperties>
</file>