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5" d="100"/>
          <a:sy n="75" d="100"/>
        </p:scale>
        <p:origin x="-123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b="1" dirty="0"/>
              <a:t>“</a:t>
            </a:r>
            <a:r>
              <a:rPr lang="en-US" sz="2400" b="1" dirty="0" err="1"/>
              <a:t>Acces</a:t>
            </a:r>
            <a:r>
              <a:rPr lang="en-US" sz="2400" b="1" dirty="0"/>
              <a:t> la </a:t>
            </a:r>
            <a:r>
              <a:rPr lang="en-US" sz="2400" b="1" dirty="0" err="1"/>
              <a:t>programe</a:t>
            </a:r>
            <a:r>
              <a:rPr lang="en-US" sz="2400" b="1" dirty="0"/>
              <a:t> de </a:t>
            </a:r>
            <a:r>
              <a:rPr lang="en-US" sz="2400" b="1" dirty="0" err="1"/>
              <a:t>educație</a:t>
            </a:r>
            <a:r>
              <a:rPr lang="en-US" sz="2400" b="1" dirty="0"/>
              <a:t> </a:t>
            </a:r>
            <a:r>
              <a:rPr lang="en-US" sz="2400" b="1" dirty="0" err="1"/>
              <a:t>și</a:t>
            </a:r>
            <a:r>
              <a:rPr lang="en-US" sz="2400" b="1" dirty="0"/>
              <a:t> </a:t>
            </a:r>
            <a:r>
              <a:rPr lang="en-US" sz="2400" b="1" dirty="0" err="1"/>
              <a:t>formare</a:t>
            </a:r>
            <a:r>
              <a:rPr lang="en-US" sz="2400" b="1" dirty="0"/>
              <a:t> </a:t>
            </a:r>
            <a:r>
              <a:rPr lang="en-US" sz="2400" b="1" dirty="0" err="1"/>
              <a:t>profesională</a:t>
            </a:r>
            <a:r>
              <a:rPr lang="en-US" sz="2400" b="1" dirty="0"/>
              <a:t> </a:t>
            </a:r>
            <a:r>
              <a:rPr lang="en-US" sz="2400" b="1" dirty="0" err="1"/>
              <a:t>pentru</a:t>
            </a:r>
            <a:r>
              <a:rPr lang="en-US" sz="2400" b="1" dirty="0"/>
              <a:t> </a:t>
            </a:r>
            <a:r>
              <a:rPr lang="en-US" sz="2400" b="1" dirty="0" err="1"/>
              <a:t>tinerii</a:t>
            </a:r>
            <a:r>
              <a:rPr lang="en-US" sz="2400" b="1" dirty="0"/>
              <a:t> </a:t>
            </a:r>
            <a:r>
              <a:rPr lang="en-US" sz="2400" b="1" dirty="0" err="1"/>
              <a:t>și</a:t>
            </a:r>
            <a:r>
              <a:rPr lang="en-US" sz="2400" b="1" dirty="0"/>
              <a:t> </a:t>
            </a:r>
            <a:r>
              <a:rPr lang="en-US" sz="2400" b="1" dirty="0" err="1"/>
              <a:t>adulții</a:t>
            </a:r>
            <a:r>
              <a:rPr lang="en-US" sz="2400" b="1" dirty="0"/>
              <a:t> din </a:t>
            </a:r>
            <a:r>
              <a:rPr lang="en-US" sz="2400" b="1" dirty="0" err="1"/>
              <a:t>județul</a:t>
            </a:r>
            <a:r>
              <a:rPr lang="en-US" sz="2400" b="1" dirty="0"/>
              <a:t> </a:t>
            </a:r>
            <a:r>
              <a:rPr lang="en-US" sz="2400" b="1" dirty="0" err="1"/>
              <a:t>Dolj</a:t>
            </a:r>
            <a:r>
              <a:rPr lang="en-US" sz="2400" b="1" dirty="0"/>
              <a:t> care au </a:t>
            </a:r>
            <a:r>
              <a:rPr lang="en-US" sz="2400" b="1" dirty="0" err="1"/>
              <a:t>părăsit</a:t>
            </a:r>
            <a:r>
              <a:rPr lang="en-US" sz="2400" b="1" dirty="0"/>
              <a:t> </a:t>
            </a:r>
            <a:r>
              <a:rPr lang="en-US" sz="2400" b="1" dirty="0" err="1"/>
              <a:t>timpuriu</a:t>
            </a:r>
            <a:r>
              <a:rPr lang="en-US" sz="2400" b="1" dirty="0"/>
              <a:t> </a:t>
            </a:r>
            <a:r>
              <a:rPr lang="en-US" sz="2400" b="1" dirty="0" err="1"/>
              <a:t>școala</a:t>
            </a:r>
            <a:r>
              <a:rPr lang="en-US" sz="2400" b="1" dirty="0"/>
              <a:t> </a:t>
            </a:r>
            <a:r>
              <a:rPr lang="en-US" sz="2400" b="1" dirty="0" smtClean="0"/>
              <a:t>(I</a:t>
            </a:r>
            <a:r>
              <a:rPr lang="en-US" sz="2400" b="1" dirty="0"/>
              <a:t>)”</a:t>
            </a:r>
            <a:r>
              <a:rPr lang="en-GB" sz="2400" dirty="0"/>
              <a:t/>
            </a:r>
            <a:br>
              <a:rPr lang="en-GB" sz="2400" dirty="0"/>
            </a:br>
            <a:endParaRPr lang="en-GB" sz="2400" dirty="0"/>
          </a:p>
        </p:txBody>
      </p:sp>
      <p:sp>
        <p:nvSpPr>
          <p:cNvPr id="3" name="Subtitle 2"/>
          <p:cNvSpPr>
            <a:spLocks noGrp="1"/>
          </p:cNvSpPr>
          <p:nvPr>
            <p:ph type="subTitle" idx="1"/>
          </p:nvPr>
        </p:nvSpPr>
        <p:spPr/>
        <p:txBody>
          <a:bodyPr/>
          <a:lstStyle/>
          <a:p>
            <a:r>
              <a:rPr lang="en-US" b="1" dirty="0"/>
              <a:t>Cod SMIS 2014+: </a:t>
            </a:r>
            <a:r>
              <a:rPr lang="en-US" b="1" dirty="0" smtClean="0"/>
              <a:t>13571</a:t>
            </a:r>
            <a:r>
              <a:rPr lang="ro-RO" b="1" dirty="0" smtClean="0"/>
              <a:t>1</a:t>
            </a:r>
            <a:endParaRPr lang="ro-RO" b="1" dirty="0" smtClean="0"/>
          </a:p>
          <a:p>
            <a:endParaRPr lang="ro-RO" b="1" dirty="0" smtClean="0"/>
          </a:p>
        </p:txBody>
      </p:sp>
      <p:pic>
        <p:nvPicPr>
          <p:cNvPr id="4" name="Picture 3" descr="C:\Users\laura.gologan\Desktop\Sigla-UE-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219200" cy="10668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963" y="354013"/>
            <a:ext cx="1138251"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33231"/>
            <a:ext cx="1266969" cy="12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334000"/>
            <a:ext cx="8534400" cy="1447800"/>
          </a:xfrm>
          <a:prstGeom prst="rect">
            <a:avLst/>
          </a:prstGeom>
          <a:noFill/>
        </p:spPr>
      </p:pic>
    </p:spTree>
    <p:extLst>
      <p:ext uri="{BB962C8B-B14F-4D97-AF65-F5344CB8AC3E}">
        <p14:creationId xmlns:p14="http://schemas.microsoft.com/office/powerpoint/2010/main" val="3012859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fr-FR" b="1" dirty="0" err="1"/>
              <a:t>Rezultate</a:t>
            </a:r>
            <a:r>
              <a:rPr lang="fr-FR" b="1" dirty="0"/>
              <a:t> </a:t>
            </a:r>
            <a:r>
              <a:rPr lang="fr-FR" b="1" dirty="0" err="1"/>
              <a:t>așteptate</a:t>
            </a:r>
            <a:r>
              <a:rPr lang="fr-FR" b="1" dirty="0"/>
              <a:t> :</a:t>
            </a:r>
            <a:r>
              <a:rPr lang="en-GB" dirty="0"/>
              <a:t/>
            </a:r>
            <a:br>
              <a:rPr lang="en-GB" dirty="0"/>
            </a:br>
            <a:endParaRPr lang="en-GB" dirty="0"/>
          </a:p>
        </p:txBody>
      </p:sp>
      <p:sp>
        <p:nvSpPr>
          <p:cNvPr id="3" name="Content Placeholder 2"/>
          <p:cNvSpPr>
            <a:spLocks noGrp="1"/>
          </p:cNvSpPr>
          <p:nvPr>
            <p:ph idx="1"/>
          </p:nvPr>
        </p:nvSpPr>
        <p:spPr>
          <a:xfrm>
            <a:off x="304800" y="1066800"/>
            <a:ext cx="8382000" cy="5059363"/>
          </a:xfrm>
        </p:spPr>
        <p:txBody>
          <a:bodyPr>
            <a:normAutofit/>
          </a:bodyPr>
          <a:lstStyle/>
          <a:p>
            <a:pPr lvl="0"/>
            <a:r>
              <a:rPr lang="fr-FR" dirty="0" smtClean="0"/>
              <a:t>10 </a:t>
            </a:r>
            <a:r>
              <a:rPr lang="fr-FR" dirty="0" err="1"/>
              <a:t>acorduri</a:t>
            </a:r>
            <a:r>
              <a:rPr lang="fr-FR" dirty="0"/>
              <a:t> de </a:t>
            </a:r>
            <a:r>
              <a:rPr lang="fr-FR" dirty="0" err="1"/>
              <a:t>colaborare</a:t>
            </a:r>
            <a:r>
              <a:rPr lang="fr-FR" dirty="0"/>
              <a:t> </a:t>
            </a:r>
            <a:r>
              <a:rPr lang="fr-FR" dirty="0" err="1"/>
              <a:t>între</a:t>
            </a:r>
            <a:r>
              <a:rPr lang="fr-FR" dirty="0"/>
              <a:t> </a:t>
            </a:r>
            <a:r>
              <a:rPr lang="fr-FR" dirty="0" err="1"/>
              <a:t>Inspectoratul</a:t>
            </a:r>
            <a:r>
              <a:rPr lang="fr-FR" dirty="0"/>
              <a:t> </a:t>
            </a:r>
            <a:r>
              <a:rPr lang="fr-FR" dirty="0" err="1"/>
              <a:t>Școlar</a:t>
            </a:r>
            <a:r>
              <a:rPr lang="fr-FR" dirty="0"/>
              <a:t> </a:t>
            </a:r>
            <a:r>
              <a:rPr lang="fr-FR" dirty="0" err="1"/>
              <a:t>Județean</a:t>
            </a:r>
            <a:r>
              <a:rPr lang="fr-FR" dirty="0"/>
              <a:t> Dolj </a:t>
            </a:r>
            <a:r>
              <a:rPr lang="fr-FR" dirty="0" err="1"/>
              <a:t>și</a:t>
            </a:r>
            <a:r>
              <a:rPr lang="fr-FR" dirty="0"/>
              <a:t> </a:t>
            </a:r>
            <a:r>
              <a:rPr lang="fr-FR" dirty="0" err="1"/>
              <a:t>școli</a:t>
            </a:r>
            <a:r>
              <a:rPr lang="fr-FR" dirty="0"/>
              <a:t> ce </a:t>
            </a:r>
            <a:r>
              <a:rPr lang="fr-FR" dirty="0" err="1"/>
              <a:t>oferă</a:t>
            </a:r>
            <a:r>
              <a:rPr lang="fr-FR" dirty="0"/>
              <a:t> </a:t>
            </a:r>
            <a:r>
              <a:rPr lang="fr-FR" dirty="0" err="1"/>
              <a:t>și</a:t>
            </a:r>
            <a:r>
              <a:rPr lang="fr-FR" dirty="0"/>
              <a:t> </a:t>
            </a:r>
            <a:r>
              <a:rPr lang="fr-FR" dirty="0" err="1"/>
              <a:t>formare</a:t>
            </a:r>
            <a:r>
              <a:rPr lang="fr-FR" dirty="0"/>
              <a:t> </a:t>
            </a:r>
            <a:r>
              <a:rPr lang="fr-FR" dirty="0" err="1"/>
              <a:t>profesională</a:t>
            </a:r>
            <a:r>
              <a:rPr lang="fr-FR" dirty="0"/>
              <a:t> (IPT);</a:t>
            </a:r>
            <a:endParaRPr lang="en-GB" dirty="0"/>
          </a:p>
          <a:p>
            <a:pPr lvl="0"/>
            <a:r>
              <a:rPr lang="fr-FR" dirty="0"/>
              <a:t>10 </a:t>
            </a:r>
            <a:r>
              <a:rPr lang="fr-FR" dirty="0" err="1"/>
              <a:t>unități</a:t>
            </a:r>
            <a:r>
              <a:rPr lang="fr-FR" dirty="0"/>
              <a:t> </a:t>
            </a:r>
            <a:r>
              <a:rPr lang="fr-FR" dirty="0" err="1"/>
              <a:t>școlare</a:t>
            </a:r>
            <a:r>
              <a:rPr lang="fr-FR" dirty="0"/>
              <a:t> </a:t>
            </a:r>
            <a:r>
              <a:rPr lang="fr-FR" dirty="0" err="1"/>
              <a:t>dotate</a:t>
            </a:r>
            <a:r>
              <a:rPr lang="fr-FR" dirty="0"/>
              <a:t> </a:t>
            </a:r>
            <a:r>
              <a:rPr lang="fr-FR" dirty="0" err="1"/>
              <a:t>cu</a:t>
            </a:r>
            <a:r>
              <a:rPr lang="fr-FR" dirty="0"/>
              <a:t> </a:t>
            </a:r>
            <a:r>
              <a:rPr lang="fr-FR" dirty="0" err="1"/>
              <a:t>echipament</a:t>
            </a:r>
            <a:r>
              <a:rPr lang="fr-FR" dirty="0"/>
              <a:t> IT, </a:t>
            </a:r>
            <a:r>
              <a:rPr lang="fr-FR" dirty="0" err="1"/>
              <a:t>licente</a:t>
            </a:r>
            <a:r>
              <a:rPr lang="fr-FR" dirty="0"/>
              <a:t> software, </a:t>
            </a:r>
            <a:r>
              <a:rPr lang="fr-FR" dirty="0" err="1"/>
              <a:t>consumabile</a:t>
            </a:r>
            <a:r>
              <a:rPr lang="fr-FR" dirty="0"/>
              <a:t> </a:t>
            </a:r>
            <a:r>
              <a:rPr lang="fr-FR" dirty="0" err="1"/>
              <a:t>și</a:t>
            </a:r>
            <a:r>
              <a:rPr lang="fr-FR" dirty="0"/>
              <a:t> </a:t>
            </a:r>
            <a:r>
              <a:rPr lang="fr-FR" dirty="0" err="1"/>
              <a:t>produse</a:t>
            </a:r>
            <a:r>
              <a:rPr lang="fr-FR" dirty="0"/>
              <a:t> de </a:t>
            </a:r>
            <a:r>
              <a:rPr lang="fr-FR" dirty="0" err="1"/>
              <a:t>birotică</a:t>
            </a:r>
            <a:r>
              <a:rPr lang="fr-FR" dirty="0"/>
              <a:t> </a:t>
            </a:r>
            <a:r>
              <a:rPr lang="fr-FR" dirty="0" err="1"/>
              <a:t>și</a:t>
            </a:r>
            <a:r>
              <a:rPr lang="fr-FR" dirty="0"/>
              <a:t> </a:t>
            </a:r>
            <a:r>
              <a:rPr lang="fr-FR" dirty="0" err="1"/>
              <a:t>papetărie</a:t>
            </a:r>
            <a:r>
              <a:rPr lang="fr-FR" dirty="0"/>
              <a:t> </a:t>
            </a:r>
            <a:r>
              <a:rPr lang="fr-FR" dirty="0" err="1"/>
              <a:t>pentru</a:t>
            </a:r>
            <a:r>
              <a:rPr lang="fr-FR" dirty="0"/>
              <a:t> </a:t>
            </a:r>
            <a:r>
              <a:rPr lang="fr-FR" dirty="0" err="1"/>
              <a:t>derularea</a:t>
            </a:r>
            <a:r>
              <a:rPr lang="fr-FR" dirty="0"/>
              <a:t> </a:t>
            </a:r>
            <a:r>
              <a:rPr lang="fr-FR" dirty="0" err="1"/>
              <a:t>programului</a:t>
            </a:r>
            <a:r>
              <a:rPr lang="fr-FR" dirty="0"/>
              <a:t> de tip ADS </a:t>
            </a:r>
            <a:r>
              <a:rPr lang="fr-FR" dirty="0" err="1"/>
              <a:t>și</a:t>
            </a:r>
            <a:r>
              <a:rPr lang="fr-FR" dirty="0"/>
              <a:t> a </a:t>
            </a:r>
            <a:r>
              <a:rPr lang="fr-FR" dirty="0" err="1"/>
              <a:t>stagiilor</a:t>
            </a:r>
            <a:r>
              <a:rPr lang="fr-FR" dirty="0"/>
              <a:t> de 720 h (30+4 </a:t>
            </a:r>
            <a:r>
              <a:rPr lang="fr-FR" dirty="0" err="1"/>
              <a:t>Grupe</a:t>
            </a:r>
            <a:r>
              <a:rPr lang="fr-FR" dirty="0" smtClean="0"/>
              <a:t>);</a:t>
            </a:r>
            <a:endParaRPr lang="en-GB"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244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4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 așteptate</a:t>
            </a:r>
            <a:endParaRPr lang="en-GB" dirty="0"/>
          </a:p>
        </p:txBody>
      </p:sp>
      <p:sp>
        <p:nvSpPr>
          <p:cNvPr id="3" name="Content Placeholder 2"/>
          <p:cNvSpPr>
            <a:spLocks noGrp="1"/>
          </p:cNvSpPr>
          <p:nvPr>
            <p:ph idx="1"/>
          </p:nvPr>
        </p:nvSpPr>
        <p:spPr/>
        <p:txBody>
          <a:bodyPr/>
          <a:lstStyle/>
          <a:p>
            <a:pPr lvl="0"/>
            <a:r>
              <a:rPr lang="fr-FR" dirty="0"/>
              <a:t>1 set </a:t>
            </a:r>
            <a:r>
              <a:rPr lang="fr-FR" dirty="0" err="1"/>
              <a:t>materiale</a:t>
            </a:r>
            <a:r>
              <a:rPr lang="fr-FR" dirty="0"/>
              <a:t> de </a:t>
            </a:r>
            <a:r>
              <a:rPr lang="fr-FR" dirty="0" err="1"/>
              <a:t>predare</a:t>
            </a:r>
            <a:r>
              <a:rPr lang="fr-FR" dirty="0"/>
              <a:t>, </a:t>
            </a:r>
            <a:r>
              <a:rPr lang="fr-FR" dirty="0" err="1"/>
              <a:t>invatare</a:t>
            </a:r>
            <a:r>
              <a:rPr lang="fr-FR" dirty="0"/>
              <a:t> si </a:t>
            </a:r>
            <a:r>
              <a:rPr lang="fr-FR" dirty="0" err="1"/>
              <a:t>evaluare</a:t>
            </a:r>
            <a:r>
              <a:rPr lang="fr-FR" dirty="0"/>
              <a:t> </a:t>
            </a:r>
            <a:r>
              <a:rPr lang="fr-FR" dirty="0" err="1"/>
              <a:t>adaptate</a:t>
            </a:r>
            <a:r>
              <a:rPr lang="fr-FR" dirty="0"/>
              <a:t> </a:t>
            </a:r>
            <a:r>
              <a:rPr lang="fr-FR" dirty="0" err="1"/>
              <a:t>nevoilor</a:t>
            </a:r>
            <a:r>
              <a:rPr lang="fr-FR" dirty="0"/>
              <a:t> </a:t>
            </a:r>
            <a:r>
              <a:rPr lang="fr-FR" dirty="0" err="1"/>
              <a:t>individuale</a:t>
            </a:r>
            <a:r>
              <a:rPr lang="fr-FR" dirty="0"/>
              <a:t> si/ </a:t>
            </a:r>
            <a:r>
              <a:rPr lang="fr-FR" dirty="0" err="1"/>
              <a:t>sau</a:t>
            </a:r>
            <a:r>
              <a:rPr lang="fr-FR" dirty="0"/>
              <a:t> de </a:t>
            </a:r>
            <a:r>
              <a:rPr lang="fr-FR" dirty="0" err="1"/>
              <a:t>grup</a:t>
            </a:r>
            <a:r>
              <a:rPr lang="fr-FR" dirty="0"/>
              <a:t> ale </a:t>
            </a:r>
            <a:r>
              <a:rPr lang="fr-FR" dirty="0" err="1"/>
              <a:t>persoanelor</a:t>
            </a:r>
            <a:r>
              <a:rPr lang="fr-FR" dirty="0"/>
              <a:t> </a:t>
            </a:r>
            <a:r>
              <a:rPr lang="fr-FR" dirty="0" err="1"/>
              <a:t>din</a:t>
            </a:r>
            <a:r>
              <a:rPr lang="fr-FR" dirty="0"/>
              <a:t> GT -disciplina </a:t>
            </a:r>
            <a:r>
              <a:rPr lang="fr-FR" dirty="0" err="1"/>
              <a:t>din</a:t>
            </a:r>
            <a:r>
              <a:rPr lang="fr-FR" dirty="0"/>
              <a:t> </a:t>
            </a:r>
            <a:r>
              <a:rPr lang="fr-FR" dirty="0" err="1"/>
              <a:t>educația</a:t>
            </a:r>
            <a:r>
              <a:rPr lang="fr-FR" dirty="0"/>
              <a:t> de </a:t>
            </a:r>
            <a:r>
              <a:rPr lang="fr-FR" dirty="0" err="1"/>
              <a:t>baza</a:t>
            </a:r>
            <a:r>
              <a:rPr lang="fr-FR" dirty="0"/>
              <a:t> a </a:t>
            </a:r>
            <a:r>
              <a:rPr lang="fr-FR" dirty="0" err="1"/>
              <a:t>programului</a:t>
            </a:r>
            <a:r>
              <a:rPr lang="fr-FR" dirty="0"/>
              <a:t> de tip ADȘ (</a:t>
            </a:r>
            <a:r>
              <a:rPr lang="fr-FR" dirty="0" err="1"/>
              <a:t>disponibile</a:t>
            </a:r>
            <a:r>
              <a:rPr lang="fr-FR" dirty="0"/>
              <a:t> </a:t>
            </a:r>
            <a:r>
              <a:rPr lang="fr-FR" dirty="0" err="1"/>
              <a:t>și</a:t>
            </a:r>
            <a:r>
              <a:rPr lang="fr-FR" dirty="0"/>
              <a:t> on-line, </a:t>
            </a:r>
            <a:r>
              <a:rPr lang="fr-FR" dirty="0" err="1"/>
              <a:t>în</a:t>
            </a:r>
            <a:r>
              <a:rPr lang="fr-FR" dirty="0"/>
              <a:t> format </a:t>
            </a:r>
            <a:r>
              <a:rPr lang="fr-FR" dirty="0" err="1"/>
              <a:t>electronic</a:t>
            </a:r>
            <a:r>
              <a:rPr lang="fr-FR" dirty="0"/>
              <a:t>);</a:t>
            </a:r>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1812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731" y="4502727"/>
            <a:ext cx="21431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1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 așteptate</a:t>
            </a:r>
            <a:endParaRPr lang="en-GB" dirty="0"/>
          </a:p>
        </p:txBody>
      </p:sp>
      <p:sp>
        <p:nvSpPr>
          <p:cNvPr id="3" name="Content Placeholder 2"/>
          <p:cNvSpPr>
            <a:spLocks noGrp="1"/>
          </p:cNvSpPr>
          <p:nvPr>
            <p:ph idx="1"/>
          </p:nvPr>
        </p:nvSpPr>
        <p:spPr/>
        <p:txBody>
          <a:bodyPr>
            <a:normAutofit/>
          </a:bodyPr>
          <a:lstStyle/>
          <a:p>
            <a:pPr lvl="0"/>
            <a:r>
              <a:rPr lang="en-US" dirty="0"/>
              <a:t>1 </a:t>
            </a:r>
            <a:r>
              <a:rPr lang="en-US" dirty="0" err="1"/>
              <a:t>procedură</a:t>
            </a:r>
            <a:r>
              <a:rPr lang="en-US" dirty="0"/>
              <a:t> de </a:t>
            </a:r>
            <a:r>
              <a:rPr lang="en-US" dirty="0" err="1"/>
              <a:t>selecție</a:t>
            </a:r>
            <a:r>
              <a:rPr lang="en-US" dirty="0"/>
              <a:t> </a:t>
            </a:r>
            <a:r>
              <a:rPr lang="en-US" dirty="0" err="1"/>
              <a:t>și</a:t>
            </a:r>
            <a:r>
              <a:rPr lang="en-US" dirty="0"/>
              <a:t> </a:t>
            </a:r>
            <a:r>
              <a:rPr lang="en-US" dirty="0" err="1"/>
              <a:t>mentinere</a:t>
            </a:r>
            <a:r>
              <a:rPr lang="en-US" dirty="0"/>
              <a:t> GT (ADȘ), 15 </a:t>
            </a:r>
            <a:r>
              <a:rPr lang="en-US" dirty="0" err="1"/>
              <a:t>rapoarte</a:t>
            </a:r>
            <a:r>
              <a:rPr lang="en-US" dirty="0"/>
              <a:t> </a:t>
            </a:r>
            <a:r>
              <a:rPr lang="en-US" dirty="0" err="1"/>
              <a:t>intermediare</a:t>
            </a:r>
            <a:r>
              <a:rPr lang="en-US" dirty="0"/>
              <a:t>, 1 </a:t>
            </a:r>
            <a:r>
              <a:rPr lang="en-US" dirty="0" err="1"/>
              <a:t>raport</a:t>
            </a:r>
            <a:r>
              <a:rPr lang="en-US" dirty="0"/>
              <a:t> final</a:t>
            </a:r>
            <a:endParaRPr lang="en-GB" dirty="0"/>
          </a:p>
          <a:p>
            <a:pPr lvl="0"/>
            <a:r>
              <a:rPr lang="en-US" dirty="0"/>
              <a:t>600 </a:t>
            </a:r>
            <a:r>
              <a:rPr lang="en-US" dirty="0" err="1"/>
              <a:t>persoane</a:t>
            </a:r>
            <a:r>
              <a:rPr lang="en-US" dirty="0"/>
              <a:t>. </a:t>
            </a:r>
            <a:r>
              <a:rPr lang="en-US" dirty="0" err="1"/>
              <a:t>selectate</a:t>
            </a:r>
            <a:r>
              <a:rPr lang="en-US" dirty="0"/>
              <a:t> (ADȘ)</a:t>
            </a:r>
            <a:r>
              <a:rPr lang="fr-FR" dirty="0"/>
              <a:t>;</a:t>
            </a:r>
            <a:endParaRPr lang="en-GB" dirty="0"/>
          </a:p>
          <a:p>
            <a:pPr lvl="0"/>
            <a:r>
              <a:rPr lang="en-US" dirty="0"/>
              <a:t>391 </a:t>
            </a:r>
            <a:r>
              <a:rPr lang="en-US" dirty="0" err="1"/>
              <a:t>persoane</a:t>
            </a:r>
            <a:r>
              <a:rPr lang="en-US" dirty="0"/>
              <a:t> care </a:t>
            </a:r>
            <a:r>
              <a:rPr lang="en-US" dirty="0" err="1"/>
              <a:t>finalizeaza</a:t>
            </a:r>
            <a:r>
              <a:rPr lang="en-US" dirty="0"/>
              <a:t> </a:t>
            </a:r>
            <a:r>
              <a:rPr lang="en-US" dirty="0" err="1"/>
              <a:t>programul</a:t>
            </a:r>
            <a:r>
              <a:rPr lang="en-US" dirty="0"/>
              <a:t> de tip ADȘ</a:t>
            </a:r>
            <a:r>
              <a:rPr lang="fr-FR" dirty="0" smtClean="0"/>
              <a:t>;</a:t>
            </a:r>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5105400"/>
            <a:ext cx="2552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38600"/>
            <a:ext cx="31718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655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 așteptate</a:t>
            </a:r>
            <a:endParaRPr lang="en-GB" dirty="0"/>
          </a:p>
        </p:txBody>
      </p:sp>
      <p:sp>
        <p:nvSpPr>
          <p:cNvPr id="3" name="Content Placeholder 2"/>
          <p:cNvSpPr>
            <a:spLocks noGrp="1"/>
          </p:cNvSpPr>
          <p:nvPr>
            <p:ph idx="1"/>
          </p:nvPr>
        </p:nvSpPr>
        <p:spPr/>
        <p:txBody>
          <a:bodyPr/>
          <a:lstStyle/>
          <a:p>
            <a:pPr lvl="0"/>
            <a:r>
              <a:rPr lang="en-US" dirty="0"/>
              <a:t>1 </a:t>
            </a:r>
            <a:r>
              <a:rPr lang="en-US" dirty="0" err="1"/>
              <a:t>procedură</a:t>
            </a:r>
            <a:r>
              <a:rPr lang="en-US" dirty="0"/>
              <a:t> de </a:t>
            </a:r>
            <a:r>
              <a:rPr lang="en-US" dirty="0" err="1"/>
              <a:t>organizare</a:t>
            </a:r>
            <a:r>
              <a:rPr lang="en-US" dirty="0"/>
              <a:t>, </a:t>
            </a:r>
            <a:r>
              <a:rPr lang="en-US" dirty="0" err="1"/>
              <a:t>furnizare</a:t>
            </a:r>
            <a:r>
              <a:rPr lang="en-US" dirty="0"/>
              <a:t> </a:t>
            </a:r>
            <a:r>
              <a:rPr lang="en-US" dirty="0" err="1"/>
              <a:t>și</a:t>
            </a:r>
            <a:r>
              <a:rPr lang="en-US" dirty="0"/>
              <a:t> </a:t>
            </a:r>
            <a:r>
              <a:rPr lang="en-US" dirty="0" err="1"/>
              <a:t>moniorizare</a:t>
            </a:r>
            <a:r>
              <a:rPr lang="en-US" dirty="0"/>
              <a:t> a </a:t>
            </a:r>
            <a:r>
              <a:rPr lang="en-US" dirty="0" err="1"/>
              <a:t>programului</a:t>
            </a:r>
            <a:r>
              <a:rPr lang="en-US" dirty="0"/>
              <a:t> de tip ADȘ, 29 </a:t>
            </a:r>
            <a:r>
              <a:rPr lang="en-US" dirty="0" err="1"/>
              <a:t>rapoarte</a:t>
            </a:r>
            <a:r>
              <a:rPr lang="en-US" dirty="0"/>
              <a:t> </a:t>
            </a:r>
            <a:r>
              <a:rPr lang="en-US" dirty="0" err="1"/>
              <a:t>intermediare</a:t>
            </a:r>
            <a:r>
              <a:rPr lang="en-US" dirty="0"/>
              <a:t>, 1 </a:t>
            </a:r>
            <a:r>
              <a:rPr lang="en-US" dirty="0" err="1"/>
              <a:t>raport</a:t>
            </a:r>
            <a:r>
              <a:rPr lang="en-US" dirty="0"/>
              <a:t> final;</a:t>
            </a:r>
            <a:endParaRPr lang="en-GB" dirty="0"/>
          </a:p>
          <a:p>
            <a:pPr lvl="0"/>
            <a:r>
              <a:rPr lang="en-US" dirty="0"/>
              <a:t>1 </a:t>
            </a:r>
            <a:r>
              <a:rPr lang="en-US" dirty="0" err="1"/>
              <a:t>procedură</a:t>
            </a:r>
            <a:r>
              <a:rPr lang="en-US" dirty="0"/>
              <a:t> de </a:t>
            </a:r>
            <a:r>
              <a:rPr lang="en-US" dirty="0" err="1"/>
              <a:t>organizare</a:t>
            </a:r>
            <a:r>
              <a:rPr lang="en-US" dirty="0"/>
              <a:t>, </a:t>
            </a:r>
            <a:r>
              <a:rPr lang="en-US" dirty="0" err="1"/>
              <a:t>furnizare</a:t>
            </a:r>
            <a:r>
              <a:rPr lang="en-US" dirty="0"/>
              <a:t> </a:t>
            </a:r>
            <a:r>
              <a:rPr lang="en-US" dirty="0" err="1"/>
              <a:t>si</a:t>
            </a:r>
            <a:r>
              <a:rPr lang="en-US" dirty="0"/>
              <a:t> </a:t>
            </a:r>
            <a:r>
              <a:rPr lang="en-US" dirty="0" err="1"/>
              <a:t>monitorizare</a:t>
            </a:r>
            <a:r>
              <a:rPr lang="en-US" dirty="0"/>
              <a:t> </a:t>
            </a:r>
            <a:r>
              <a:rPr lang="en-US" dirty="0" err="1"/>
              <a:t>pregatire</a:t>
            </a:r>
            <a:r>
              <a:rPr lang="en-US" dirty="0"/>
              <a:t> </a:t>
            </a:r>
            <a:r>
              <a:rPr lang="en-US" dirty="0" err="1"/>
              <a:t>profesională</a:t>
            </a:r>
            <a:r>
              <a:rPr lang="en-US" dirty="0"/>
              <a:t> </a:t>
            </a:r>
            <a:r>
              <a:rPr lang="en-US" dirty="0" err="1"/>
              <a:t>în</a:t>
            </a:r>
            <a:r>
              <a:rPr lang="en-US" dirty="0"/>
              <a:t> </a:t>
            </a:r>
            <a:r>
              <a:rPr lang="en-US" dirty="0" err="1"/>
              <a:t>cadrul</a:t>
            </a:r>
            <a:r>
              <a:rPr lang="en-US" dirty="0"/>
              <a:t> </a:t>
            </a:r>
            <a:r>
              <a:rPr lang="en-US" dirty="0" err="1"/>
              <a:t>programului</a:t>
            </a:r>
            <a:r>
              <a:rPr lang="en-US" dirty="0"/>
              <a:t> de tip ADS </a:t>
            </a:r>
            <a:r>
              <a:rPr lang="en-US" dirty="0" err="1"/>
              <a:t>și</a:t>
            </a:r>
            <a:r>
              <a:rPr lang="en-US" dirty="0"/>
              <a:t> a </a:t>
            </a:r>
            <a:r>
              <a:rPr lang="en-US" dirty="0" err="1"/>
              <a:t>stagiilor</a:t>
            </a:r>
            <a:r>
              <a:rPr lang="en-US" dirty="0"/>
              <a:t> de 720 h, 23 </a:t>
            </a:r>
            <a:r>
              <a:rPr lang="en-US" dirty="0" err="1"/>
              <a:t>rapoarte</a:t>
            </a:r>
            <a:r>
              <a:rPr lang="en-US" dirty="0"/>
              <a:t> </a:t>
            </a:r>
            <a:r>
              <a:rPr lang="en-US" dirty="0" err="1"/>
              <a:t>intermediare</a:t>
            </a:r>
            <a:r>
              <a:rPr lang="en-US" dirty="0"/>
              <a:t>, 1</a:t>
            </a:r>
            <a:endParaRPr lang="en-GB" dirty="0"/>
          </a:p>
          <a:p>
            <a:r>
              <a:rPr lang="en-GB" dirty="0" err="1"/>
              <a:t>raport</a:t>
            </a:r>
            <a:r>
              <a:rPr lang="en-GB" dirty="0"/>
              <a:t> final</a:t>
            </a:r>
            <a:r>
              <a:rPr lang="fr-FR" dirty="0" smtClean="0"/>
              <a:t>;</a:t>
            </a:r>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00600"/>
            <a:ext cx="25717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295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 așteptate</a:t>
            </a:r>
            <a:endParaRPr lang="en-GB" dirty="0"/>
          </a:p>
        </p:txBody>
      </p:sp>
      <p:sp>
        <p:nvSpPr>
          <p:cNvPr id="3" name="Content Placeholder 2"/>
          <p:cNvSpPr>
            <a:spLocks noGrp="1"/>
          </p:cNvSpPr>
          <p:nvPr>
            <p:ph idx="1"/>
          </p:nvPr>
        </p:nvSpPr>
        <p:spPr>
          <a:xfrm>
            <a:off x="228600" y="1143001"/>
            <a:ext cx="8458200" cy="4075596"/>
          </a:xfrm>
        </p:spPr>
        <p:txBody>
          <a:bodyPr>
            <a:normAutofit lnSpcReduction="10000"/>
          </a:bodyPr>
          <a:lstStyle/>
          <a:p>
            <a:pPr lvl="0"/>
            <a:r>
              <a:rPr lang="fr-FR" dirty="0"/>
              <a:t>30 </a:t>
            </a:r>
            <a:r>
              <a:rPr lang="fr-FR" dirty="0" err="1"/>
              <a:t>grupe</a:t>
            </a:r>
            <a:r>
              <a:rPr lang="fr-FR" dirty="0"/>
              <a:t> formate </a:t>
            </a:r>
            <a:r>
              <a:rPr lang="fr-FR" dirty="0" err="1"/>
              <a:t>pentru</a:t>
            </a:r>
            <a:r>
              <a:rPr lang="fr-FR" dirty="0"/>
              <a:t> </a:t>
            </a:r>
            <a:r>
              <a:rPr lang="fr-FR" dirty="0" err="1" smtClean="0"/>
              <a:t>programu</a:t>
            </a:r>
            <a:r>
              <a:rPr lang="ro-RO" dirty="0" smtClean="0"/>
              <a:t>l</a:t>
            </a:r>
            <a:r>
              <a:rPr lang="fr-FR" dirty="0" smtClean="0"/>
              <a:t> </a:t>
            </a:r>
            <a:r>
              <a:rPr lang="fr-FR" dirty="0"/>
              <a:t>de tip ADȘ </a:t>
            </a:r>
            <a:r>
              <a:rPr lang="fr-FR" dirty="0" err="1"/>
              <a:t>furnizat</a:t>
            </a:r>
            <a:r>
              <a:rPr lang="fr-FR" dirty="0"/>
              <a:t> (600 pers.);</a:t>
            </a:r>
            <a:endParaRPr lang="en-GB" dirty="0"/>
          </a:p>
          <a:p>
            <a:pPr lvl="0"/>
            <a:r>
              <a:rPr lang="fr-FR" dirty="0"/>
              <a:t>600 </a:t>
            </a:r>
            <a:r>
              <a:rPr lang="fr-FR" dirty="0" err="1"/>
              <a:t>persoane</a:t>
            </a:r>
            <a:r>
              <a:rPr lang="fr-FR" dirty="0"/>
              <a:t> </a:t>
            </a:r>
            <a:r>
              <a:rPr lang="fr-FR" dirty="0" err="1"/>
              <a:t>beneficiare</a:t>
            </a:r>
            <a:r>
              <a:rPr lang="fr-FR" dirty="0"/>
              <a:t> de </a:t>
            </a:r>
            <a:r>
              <a:rPr lang="fr-FR" dirty="0" err="1"/>
              <a:t>biciclete</a:t>
            </a:r>
            <a:r>
              <a:rPr lang="fr-FR" dirty="0"/>
              <a:t> in </a:t>
            </a:r>
            <a:r>
              <a:rPr lang="fr-FR" dirty="0" err="1"/>
              <a:t>vederea</a:t>
            </a:r>
            <a:r>
              <a:rPr lang="fr-FR" dirty="0"/>
              <a:t> </a:t>
            </a:r>
            <a:r>
              <a:rPr lang="fr-FR" dirty="0" err="1"/>
              <a:t>deplasarii</a:t>
            </a:r>
            <a:r>
              <a:rPr lang="fr-FR" dirty="0"/>
              <a:t> la </a:t>
            </a:r>
            <a:r>
              <a:rPr lang="fr-FR" dirty="0" err="1"/>
              <a:t>scolile</a:t>
            </a:r>
            <a:r>
              <a:rPr lang="fr-FR" dirty="0"/>
              <a:t> </a:t>
            </a:r>
            <a:r>
              <a:rPr lang="fr-FR" dirty="0" err="1"/>
              <a:t>unde</a:t>
            </a:r>
            <a:r>
              <a:rPr lang="fr-FR" dirty="0"/>
              <a:t> se </a:t>
            </a:r>
            <a:r>
              <a:rPr lang="fr-FR" dirty="0" err="1"/>
              <a:t>furnizează</a:t>
            </a:r>
            <a:r>
              <a:rPr lang="fr-FR" dirty="0"/>
              <a:t> </a:t>
            </a:r>
            <a:r>
              <a:rPr lang="fr-FR" dirty="0" err="1"/>
              <a:t>programul</a:t>
            </a:r>
            <a:r>
              <a:rPr lang="fr-FR" dirty="0"/>
              <a:t> de tip ADȘ </a:t>
            </a:r>
            <a:r>
              <a:rPr lang="fr-FR" dirty="0" err="1"/>
              <a:t>și</a:t>
            </a:r>
            <a:r>
              <a:rPr lang="fr-FR" dirty="0"/>
              <a:t> </a:t>
            </a:r>
            <a:r>
              <a:rPr lang="fr-FR" dirty="0" err="1"/>
              <a:t>stagiile</a:t>
            </a:r>
            <a:r>
              <a:rPr lang="fr-FR" dirty="0"/>
              <a:t> de 720h;</a:t>
            </a:r>
            <a:endParaRPr lang="en-GB" dirty="0"/>
          </a:p>
          <a:p>
            <a:pPr lvl="0"/>
            <a:r>
              <a:rPr lang="fr-FR" dirty="0"/>
              <a:t>60 Pers. (</a:t>
            </a:r>
            <a:r>
              <a:rPr lang="fr-FR" dirty="0" err="1"/>
              <a:t>din</a:t>
            </a:r>
            <a:r>
              <a:rPr lang="fr-FR" dirty="0"/>
              <a:t> </a:t>
            </a:r>
            <a:r>
              <a:rPr lang="fr-FR" dirty="0" err="1"/>
              <a:t>cei</a:t>
            </a:r>
            <a:r>
              <a:rPr lang="fr-FR" dirty="0"/>
              <a:t> 391 de </a:t>
            </a:r>
            <a:r>
              <a:rPr lang="fr-FR" dirty="0" err="1"/>
              <a:t>absolvenți</a:t>
            </a:r>
            <a:r>
              <a:rPr lang="fr-FR" dirty="0"/>
              <a:t> ai </a:t>
            </a:r>
            <a:r>
              <a:rPr lang="fr-FR" dirty="0" err="1"/>
              <a:t>programului</a:t>
            </a:r>
            <a:r>
              <a:rPr lang="fr-FR" dirty="0"/>
              <a:t> de tip ADȘ) </a:t>
            </a:r>
            <a:r>
              <a:rPr lang="fr-FR" dirty="0" err="1"/>
              <a:t>înscrise</a:t>
            </a:r>
            <a:r>
              <a:rPr lang="fr-FR" dirty="0"/>
              <a:t> la </a:t>
            </a:r>
            <a:r>
              <a:rPr lang="fr-FR" dirty="0" err="1"/>
              <a:t>stagii</a:t>
            </a:r>
            <a:r>
              <a:rPr lang="fr-FR" dirty="0"/>
              <a:t> de 720h </a:t>
            </a:r>
            <a:r>
              <a:rPr lang="fr-FR" dirty="0" err="1"/>
              <a:t>conform</a:t>
            </a:r>
            <a:r>
              <a:rPr lang="fr-FR" dirty="0"/>
              <a:t> </a:t>
            </a:r>
            <a:r>
              <a:rPr lang="fr-FR" dirty="0" err="1"/>
              <a:t>opțiunilor</a:t>
            </a:r>
            <a:r>
              <a:rPr lang="fr-FR" dirty="0"/>
              <a:t> </a:t>
            </a:r>
            <a:r>
              <a:rPr lang="fr-FR" dirty="0" err="1"/>
              <a:t>acestora</a:t>
            </a:r>
            <a:r>
              <a:rPr lang="fr-FR" dirty="0" smtClean="0"/>
              <a:t>;</a:t>
            </a:r>
            <a:endParaRPr lang="en-GB" dirty="0"/>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331716"/>
            <a:ext cx="3048000" cy="144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5228359"/>
            <a:ext cx="20002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090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 așteptate</a:t>
            </a:r>
            <a:endParaRPr lang="en-GB" dirty="0"/>
          </a:p>
        </p:txBody>
      </p:sp>
      <p:sp>
        <p:nvSpPr>
          <p:cNvPr id="3" name="Content Placeholder 2"/>
          <p:cNvSpPr>
            <a:spLocks noGrp="1"/>
          </p:cNvSpPr>
          <p:nvPr>
            <p:ph idx="1"/>
          </p:nvPr>
        </p:nvSpPr>
        <p:spPr>
          <a:xfrm>
            <a:off x="381000" y="1066800"/>
            <a:ext cx="8305800" cy="5059363"/>
          </a:xfrm>
        </p:spPr>
        <p:txBody>
          <a:bodyPr/>
          <a:lstStyle/>
          <a:p>
            <a:pPr lvl="0"/>
            <a:r>
              <a:rPr lang="fr-FR" dirty="0"/>
              <a:t>4 </a:t>
            </a:r>
            <a:r>
              <a:rPr lang="fr-FR" dirty="0" err="1"/>
              <a:t>grupe</a:t>
            </a:r>
            <a:r>
              <a:rPr lang="fr-FR" dirty="0"/>
              <a:t> formate </a:t>
            </a:r>
            <a:r>
              <a:rPr lang="fr-FR" dirty="0" err="1"/>
              <a:t>pentru</a:t>
            </a:r>
            <a:r>
              <a:rPr lang="fr-FR" dirty="0"/>
              <a:t> </a:t>
            </a:r>
            <a:r>
              <a:rPr lang="fr-FR" dirty="0" err="1"/>
              <a:t>stagiile</a:t>
            </a:r>
            <a:r>
              <a:rPr lang="fr-FR" dirty="0"/>
              <a:t> de 720 h </a:t>
            </a:r>
            <a:r>
              <a:rPr lang="fr-FR" dirty="0" err="1"/>
              <a:t>furnizate</a:t>
            </a:r>
            <a:r>
              <a:rPr lang="fr-FR" dirty="0"/>
              <a:t> (60 </a:t>
            </a:r>
            <a:r>
              <a:rPr lang="fr-FR" dirty="0" err="1"/>
              <a:t>persoane</a:t>
            </a:r>
            <a:r>
              <a:rPr lang="fr-FR" dirty="0"/>
              <a:t>);</a:t>
            </a:r>
            <a:endParaRPr lang="en-GB" dirty="0"/>
          </a:p>
          <a:p>
            <a:pPr lvl="0"/>
            <a:r>
              <a:rPr lang="en-US" dirty="0"/>
              <a:t>60 </a:t>
            </a:r>
            <a:r>
              <a:rPr lang="en-US" dirty="0" err="1"/>
              <a:t>persoane</a:t>
            </a:r>
            <a:r>
              <a:rPr lang="en-US" dirty="0"/>
              <a:t> care </a:t>
            </a:r>
            <a:r>
              <a:rPr lang="en-US" dirty="0" err="1"/>
              <a:t>obțin</a:t>
            </a:r>
            <a:r>
              <a:rPr lang="en-US" dirty="0"/>
              <a:t> o </a:t>
            </a:r>
            <a:r>
              <a:rPr lang="en-US" dirty="0" err="1"/>
              <a:t>calificare</a:t>
            </a:r>
            <a:r>
              <a:rPr lang="en-US" dirty="0"/>
              <a:t> </a:t>
            </a:r>
            <a:r>
              <a:rPr lang="en-US" dirty="0" err="1"/>
              <a:t>urmare</a:t>
            </a:r>
            <a:r>
              <a:rPr lang="en-US" dirty="0"/>
              <a:t> a </a:t>
            </a:r>
            <a:r>
              <a:rPr lang="en-US" dirty="0" err="1"/>
              <a:t>parcurgerii</a:t>
            </a:r>
            <a:r>
              <a:rPr lang="en-US" dirty="0"/>
              <a:t> </a:t>
            </a:r>
            <a:r>
              <a:rPr lang="en-US" dirty="0" err="1"/>
              <a:t>stagiilor</a:t>
            </a:r>
            <a:r>
              <a:rPr lang="en-US" dirty="0"/>
              <a:t> de 720h, la </a:t>
            </a:r>
            <a:r>
              <a:rPr lang="en-US" dirty="0" err="1"/>
              <a:t>finalizarea</a:t>
            </a:r>
            <a:r>
              <a:rPr lang="en-US" dirty="0"/>
              <a:t> </a:t>
            </a:r>
            <a:r>
              <a:rPr lang="en-US" dirty="0" err="1"/>
              <a:t>prog</a:t>
            </a:r>
            <a:r>
              <a:rPr lang="en-US" dirty="0"/>
              <a:t>. ADȘ;</a:t>
            </a:r>
            <a:endParaRPr lang="en-GB" dirty="0"/>
          </a:p>
          <a:p>
            <a:pPr lvl="0"/>
            <a:r>
              <a:rPr lang="fr-FR" dirty="0"/>
              <a:t>1 </a:t>
            </a:r>
            <a:r>
              <a:rPr lang="fr-FR" dirty="0" err="1"/>
              <a:t>procedură</a:t>
            </a:r>
            <a:r>
              <a:rPr lang="fr-FR" dirty="0"/>
              <a:t> de </a:t>
            </a:r>
            <a:r>
              <a:rPr lang="fr-FR" dirty="0" err="1"/>
              <a:t>acordare</a:t>
            </a:r>
            <a:r>
              <a:rPr lang="fr-FR" dirty="0"/>
              <a:t> a </a:t>
            </a:r>
            <a:r>
              <a:rPr lang="fr-FR" dirty="0" err="1"/>
              <a:t>subventiilor</a:t>
            </a:r>
            <a:r>
              <a:rPr lang="fr-FR" dirty="0"/>
              <a:t>, 600 </a:t>
            </a:r>
            <a:r>
              <a:rPr lang="fr-FR" dirty="0" err="1"/>
              <a:t>subvenții</a:t>
            </a:r>
            <a:r>
              <a:rPr lang="fr-FR" dirty="0"/>
              <a:t>/ an de </a:t>
            </a:r>
            <a:r>
              <a:rPr lang="fr-FR" dirty="0" err="1"/>
              <a:t>studiu</a:t>
            </a:r>
            <a:r>
              <a:rPr lang="fr-FR" dirty="0"/>
              <a:t> ADȘ, 60 </a:t>
            </a:r>
            <a:r>
              <a:rPr lang="fr-FR" dirty="0" err="1"/>
              <a:t>subvenții</a:t>
            </a:r>
            <a:r>
              <a:rPr lang="fr-FR" dirty="0"/>
              <a:t> </a:t>
            </a:r>
            <a:r>
              <a:rPr lang="fr-FR" dirty="0" err="1"/>
              <a:t>stagii</a:t>
            </a:r>
            <a:r>
              <a:rPr lang="fr-FR" dirty="0"/>
              <a:t> de 720h;</a:t>
            </a:r>
            <a:endParaRPr lang="en-GB"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23584"/>
            <a:ext cx="26384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876800"/>
            <a:ext cx="24098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320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a:t>Rezultate</a:t>
            </a:r>
            <a:r>
              <a:rPr lang="fr-FR" b="1" dirty="0"/>
              <a:t> </a:t>
            </a:r>
            <a:r>
              <a:rPr lang="fr-FR" b="1" dirty="0" err="1"/>
              <a:t>așteptate</a:t>
            </a:r>
            <a:r>
              <a:rPr lang="fr-FR" b="1" dirty="0"/>
              <a:t> :</a:t>
            </a:r>
            <a:r>
              <a:rPr lang="en-GB" dirty="0"/>
              <a:t/>
            </a:r>
            <a:br>
              <a:rPr lang="en-GB" dirty="0"/>
            </a:br>
            <a:endParaRPr lang="en-GB" dirty="0"/>
          </a:p>
        </p:txBody>
      </p:sp>
      <p:sp>
        <p:nvSpPr>
          <p:cNvPr id="3" name="Content Placeholder 2"/>
          <p:cNvSpPr>
            <a:spLocks noGrp="1"/>
          </p:cNvSpPr>
          <p:nvPr>
            <p:ph idx="1"/>
          </p:nvPr>
        </p:nvSpPr>
        <p:spPr/>
        <p:txBody>
          <a:bodyPr/>
          <a:lstStyle/>
          <a:p>
            <a:pPr lvl="0"/>
            <a:r>
              <a:rPr lang="fr-FR" dirty="0"/>
              <a:t>4 </a:t>
            </a:r>
            <a:r>
              <a:rPr lang="fr-FR" dirty="0" err="1"/>
              <a:t>grupe</a:t>
            </a:r>
            <a:r>
              <a:rPr lang="fr-FR" dirty="0"/>
              <a:t> formate </a:t>
            </a:r>
            <a:r>
              <a:rPr lang="fr-FR" dirty="0" err="1"/>
              <a:t>pentru</a:t>
            </a:r>
            <a:r>
              <a:rPr lang="fr-FR" dirty="0"/>
              <a:t> </a:t>
            </a:r>
            <a:r>
              <a:rPr lang="fr-FR" dirty="0" err="1"/>
              <a:t>stagiile</a:t>
            </a:r>
            <a:r>
              <a:rPr lang="fr-FR" dirty="0"/>
              <a:t> de 720 h </a:t>
            </a:r>
            <a:r>
              <a:rPr lang="fr-FR" dirty="0" err="1"/>
              <a:t>furnizate</a:t>
            </a:r>
            <a:r>
              <a:rPr lang="fr-FR" dirty="0"/>
              <a:t> (60 </a:t>
            </a:r>
            <a:r>
              <a:rPr lang="fr-FR" dirty="0" err="1"/>
              <a:t>persoane</a:t>
            </a:r>
            <a:r>
              <a:rPr lang="fr-FR" dirty="0"/>
              <a:t>);</a:t>
            </a:r>
            <a:endParaRPr lang="en-GB" dirty="0"/>
          </a:p>
          <a:p>
            <a:pPr lvl="0"/>
            <a:r>
              <a:rPr lang="en-US" dirty="0"/>
              <a:t>60 </a:t>
            </a:r>
            <a:r>
              <a:rPr lang="en-US" dirty="0" err="1"/>
              <a:t>persoane</a:t>
            </a:r>
            <a:r>
              <a:rPr lang="en-US" dirty="0"/>
              <a:t> care </a:t>
            </a:r>
            <a:r>
              <a:rPr lang="en-US" dirty="0" err="1"/>
              <a:t>obțin</a:t>
            </a:r>
            <a:r>
              <a:rPr lang="en-US" dirty="0"/>
              <a:t> o </a:t>
            </a:r>
            <a:r>
              <a:rPr lang="en-US" dirty="0" err="1"/>
              <a:t>calificare</a:t>
            </a:r>
            <a:r>
              <a:rPr lang="en-US" dirty="0"/>
              <a:t> </a:t>
            </a:r>
            <a:r>
              <a:rPr lang="en-US" dirty="0" err="1"/>
              <a:t>urmare</a:t>
            </a:r>
            <a:r>
              <a:rPr lang="en-US" dirty="0"/>
              <a:t> a </a:t>
            </a:r>
            <a:r>
              <a:rPr lang="en-US" dirty="0" err="1"/>
              <a:t>parcurgerii</a:t>
            </a:r>
            <a:r>
              <a:rPr lang="en-US" dirty="0"/>
              <a:t> </a:t>
            </a:r>
            <a:r>
              <a:rPr lang="en-US" dirty="0" err="1"/>
              <a:t>stagiilor</a:t>
            </a:r>
            <a:r>
              <a:rPr lang="en-US" dirty="0"/>
              <a:t> de 720h, la </a:t>
            </a:r>
            <a:r>
              <a:rPr lang="en-US" dirty="0" err="1"/>
              <a:t>finalizarea</a:t>
            </a:r>
            <a:r>
              <a:rPr lang="en-US" dirty="0"/>
              <a:t> </a:t>
            </a:r>
            <a:r>
              <a:rPr lang="en-US" dirty="0" err="1"/>
              <a:t>prog</a:t>
            </a:r>
            <a:r>
              <a:rPr lang="en-US" dirty="0"/>
              <a:t>. ADȘ;</a:t>
            </a:r>
            <a:endParaRPr lang="en-GB"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19600"/>
            <a:ext cx="24003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2000"/>
            <a:ext cx="21431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439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a:t>Rezultate</a:t>
            </a:r>
            <a:r>
              <a:rPr lang="fr-FR" b="1" dirty="0"/>
              <a:t> </a:t>
            </a:r>
            <a:r>
              <a:rPr lang="fr-FR" b="1" dirty="0" err="1"/>
              <a:t>așteptate</a:t>
            </a:r>
            <a:r>
              <a:rPr lang="fr-FR" b="1" dirty="0"/>
              <a:t> :</a:t>
            </a:r>
            <a:r>
              <a:rPr lang="en-GB" dirty="0"/>
              <a:t/>
            </a:r>
            <a:br>
              <a:rPr lang="en-GB" dirty="0"/>
            </a:br>
            <a:endParaRPr lang="en-GB" dirty="0"/>
          </a:p>
        </p:txBody>
      </p:sp>
      <p:sp>
        <p:nvSpPr>
          <p:cNvPr id="3" name="Content Placeholder 2"/>
          <p:cNvSpPr>
            <a:spLocks noGrp="1"/>
          </p:cNvSpPr>
          <p:nvPr>
            <p:ph idx="1"/>
          </p:nvPr>
        </p:nvSpPr>
        <p:spPr/>
        <p:txBody>
          <a:bodyPr/>
          <a:lstStyle/>
          <a:p>
            <a:pPr lvl="0"/>
            <a:r>
              <a:rPr lang="fr-FR" dirty="0"/>
              <a:t>1 </a:t>
            </a:r>
            <a:r>
              <a:rPr lang="fr-FR" dirty="0" err="1"/>
              <a:t>procedură</a:t>
            </a:r>
            <a:r>
              <a:rPr lang="fr-FR" dirty="0"/>
              <a:t> de </a:t>
            </a:r>
            <a:r>
              <a:rPr lang="fr-FR" dirty="0" err="1"/>
              <a:t>acordare</a:t>
            </a:r>
            <a:r>
              <a:rPr lang="fr-FR" dirty="0"/>
              <a:t> a </a:t>
            </a:r>
            <a:r>
              <a:rPr lang="fr-FR" dirty="0" err="1"/>
              <a:t>subventiilor</a:t>
            </a:r>
            <a:r>
              <a:rPr lang="fr-FR" dirty="0"/>
              <a:t>, 600 </a:t>
            </a:r>
            <a:r>
              <a:rPr lang="fr-FR" dirty="0" err="1"/>
              <a:t>subvenții</a:t>
            </a:r>
            <a:r>
              <a:rPr lang="fr-FR" dirty="0"/>
              <a:t>/ an de </a:t>
            </a:r>
            <a:r>
              <a:rPr lang="fr-FR" dirty="0" err="1"/>
              <a:t>studiu</a:t>
            </a:r>
            <a:r>
              <a:rPr lang="fr-FR" dirty="0"/>
              <a:t> ADȘ, 60 </a:t>
            </a:r>
            <a:r>
              <a:rPr lang="fr-FR" dirty="0" err="1"/>
              <a:t>subvenții</a:t>
            </a:r>
            <a:r>
              <a:rPr lang="fr-FR" dirty="0"/>
              <a:t> </a:t>
            </a:r>
            <a:r>
              <a:rPr lang="fr-FR" dirty="0" err="1"/>
              <a:t>stagii</a:t>
            </a:r>
            <a:r>
              <a:rPr lang="fr-FR" dirty="0"/>
              <a:t> de 720h;</a:t>
            </a:r>
            <a:endParaRPr lang="en-GB" dirty="0"/>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719827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953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Rezultate</a:t>
            </a:r>
            <a:r>
              <a:rPr lang="fr-FR" b="1" dirty="0"/>
              <a:t> </a:t>
            </a:r>
            <a:r>
              <a:rPr lang="fr-FR" b="1" dirty="0" err="1"/>
              <a:t>așteptate</a:t>
            </a:r>
            <a:r>
              <a:rPr lang="fr-FR" b="1" dirty="0"/>
              <a:t> :</a:t>
            </a:r>
            <a:endParaRPr lang="en-GB" dirty="0"/>
          </a:p>
        </p:txBody>
      </p:sp>
      <p:sp>
        <p:nvSpPr>
          <p:cNvPr id="3" name="Content Placeholder 2"/>
          <p:cNvSpPr>
            <a:spLocks noGrp="1"/>
          </p:cNvSpPr>
          <p:nvPr>
            <p:ph idx="1"/>
          </p:nvPr>
        </p:nvSpPr>
        <p:spPr>
          <a:xfrm>
            <a:off x="381000" y="1066800"/>
            <a:ext cx="8305800" cy="5059363"/>
          </a:xfrm>
        </p:spPr>
        <p:txBody>
          <a:bodyPr/>
          <a:lstStyle/>
          <a:p>
            <a:pPr lvl="0"/>
            <a:r>
              <a:rPr lang="en-US" dirty="0"/>
              <a:t>10 </a:t>
            </a:r>
            <a:r>
              <a:rPr lang="en-US" dirty="0" err="1"/>
              <a:t>comisii</a:t>
            </a:r>
            <a:r>
              <a:rPr lang="en-US" dirty="0"/>
              <a:t> </a:t>
            </a:r>
            <a:r>
              <a:rPr lang="en-US" dirty="0" err="1"/>
              <a:t>înscriere</a:t>
            </a:r>
            <a:r>
              <a:rPr lang="en-US" dirty="0"/>
              <a:t> </a:t>
            </a:r>
            <a:r>
              <a:rPr lang="en-US" dirty="0" err="1"/>
              <a:t>și</a:t>
            </a:r>
            <a:r>
              <a:rPr lang="en-US" dirty="0"/>
              <a:t> </a:t>
            </a:r>
            <a:r>
              <a:rPr lang="en-US" dirty="0" err="1"/>
              <a:t>evaluare</a:t>
            </a:r>
            <a:r>
              <a:rPr lang="en-US" dirty="0"/>
              <a:t> </a:t>
            </a:r>
            <a:r>
              <a:rPr lang="en-US" dirty="0" err="1"/>
              <a:t>pentru</a:t>
            </a:r>
            <a:r>
              <a:rPr lang="en-US" dirty="0"/>
              <a:t> program de tip ADȘ </a:t>
            </a:r>
            <a:r>
              <a:rPr lang="en-US" dirty="0" err="1"/>
              <a:t>furnizat</a:t>
            </a:r>
            <a:r>
              <a:rPr lang="en-US" dirty="0"/>
              <a:t> (1/</a:t>
            </a:r>
            <a:r>
              <a:rPr lang="en-US" dirty="0" err="1"/>
              <a:t>școala</a:t>
            </a:r>
            <a:r>
              <a:rPr lang="en-US" dirty="0"/>
              <a:t>)</a:t>
            </a:r>
            <a:r>
              <a:rPr lang="fr-FR" dirty="0"/>
              <a:t>;</a:t>
            </a:r>
            <a:endParaRPr lang="en-GB" dirty="0"/>
          </a:p>
          <a:p>
            <a:pPr lvl="0"/>
            <a:r>
              <a:rPr lang="en-US" dirty="0"/>
              <a:t>4 </a:t>
            </a:r>
            <a:r>
              <a:rPr lang="en-US" dirty="0" err="1"/>
              <a:t>comisii</a:t>
            </a:r>
            <a:r>
              <a:rPr lang="en-US" dirty="0"/>
              <a:t> </a:t>
            </a:r>
            <a:r>
              <a:rPr lang="en-US" dirty="0" err="1"/>
              <a:t>înscriere</a:t>
            </a:r>
            <a:r>
              <a:rPr lang="en-US" dirty="0"/>
              <a:t> </a:t>
            </a:r>
            <a:r>
              <a:rPr lang="en-US" dirty="0" err="1"/>
              <a:t>și</a:t>
            </a:r>
            <a:r>
              <a:rPr lang="en-US" dirty="0"/>
              <a:t> </a:t>
            </a:r>
            <a:r>
              <a:rPr lang="en-US" dirty="0" err="1"/>
              <a:t>examinare</a:t>
            </a:r>
            <a:r>
              <a:rPr lang="en-US" dirty="0"/>
              <a:t> </a:t>
            </a:r>
            <a:r>
              <a:rPr lang="en-US" dirty="0" err="1"/>
              <a:t>pentru</a:t>
            </a:r>
            <a:r>
              <a:rPr lang="en-US" dirty="0"/>
              <a:t> </a:t>
            </a:r>
            <a:r>
              <a:rPr lang="en-US" dirty="0" err="1"/>
              <a:t>stagiile</a:t>
            </a:r>
            <a:r>
              <a:rPr lang="en-US" dirty="0"/>
              <a:t> de 720h </a:t>
            </a:r>
            <a:r>
              <a:rPr lang="en-US" dirty="0" err="1"/>
              <a:t>furnizate</a:t>
            </a:r>
            <a:r>
              <a:rPr lang="en-US" dirty="0"/>
              <a:t> (1/</a:t>
            </a:r>
            <a:r>
              <a:rPr lang="en-US" dirty="0" err="1"/>
              <a:t>grupa</a:t>
            </a:r>
            <a:r>
              <a:rPr lang="en-US" dirty="0"/>
              <a:t>) 1 Set </a:t>
            </a:r>
            <a:r>
              <a:rPr lang="en-US" dirty="0" err="1"/>
              <a:t>materiale</a:t>
            </a:r>
            <a:r>
              <a:rPr lang="en-US" dirty="0"/>
              <a:t> </a:t>
            </a:r>
            <a:r>
              <a:rPr lang="en-US" dirty="0" err="1"/>
              <a:t>pentru</a:t>
            </a:r>
            <a:r>
              <a:rPr lang="en-US" dirty="0"/>
              <a:t> </a:t>
            </a:r>
            <a:r>
              <a:rPr lang="en-US" dirty="0" err="1"/>
              <a:t>promovarea</a:t>
            </a:r>
            <a:r>
              <a:rPr lang="en-US" dirty="0"/>
              <a:t> </a:t>
            </a:r>
            <a:r>
              <a:rPr lang="en-US" dirty="0" err="1"/>
              <a:t>programului</a:t>
            </a:r>
            <a:r>
              <a:rPr lang="en-US" dirty="0"/>
              <a:t> de tip ADȘ </a:t>
            </a:r>
            <a:r>
              <a:rPr lang="en-US" dirty="0" err="1"/>
              <a:t>pentru</a:t>
            </a:r>
            <a:r>
              <a:rPr lang="en-US" dirty="0"/>
              <a:t> </a:t>
            </a:r>
            <a:r>
              <a:rPr lang="en-US" dirty="0" err="1"/>
              <a:t>învățământul</a:t>
            </a:r>
            <a:r>
              <a:rPr lang="en-US" dirty="0"/>
              <a:t> </a:t>
            </a:r>
            <a:r>
              <a:rPr lang="en-US" dirty="0" err="1"/>
              <a:t>secundar</a:t>
            </a:r>
            <a:r>
              <a:rPr lang="en-US" dirty="0"/>
              <a:t> inferior, a </a:t>
            </a:r>
            <a:r>
              <a:rPr lang="en-US" dirty="0" err="1"/>
              <a:t>stagiilor</a:t>
            </a:r>
            <a:r>
              <a:rPr lang="en-US" dirty="0"/>
              <a:t> de </a:t>
            </a:r>
            <a:r>
              <a:rPr lang="en-US" dirty="0" err="1"/>
              <a:t>pregătire</a:t>
            </a:r>
            <a:r>
              <a:rPr lang="en-US" dirty="0"/>
              <a:t> </a:t>
            </a:r>
            <a:r>
              <a:rPr lang="en-US" dirty="0" err="1"/>
              <a:t>practică</a:t>
            </a:r>
            <a:r>
              <a:rPr lang="en-US" dirty="0"/>
              <a:t> de 720 h </a:t>
            </a:r>
            <a:r>
              <a:rPr lang="en-US" dirty="0" err="1"/>
              <a:t>și</a:t>
            </a:r>
            <a:r>
              <a:rPr lang="en-US" dirty="0"/>
              <a:t> a </a:t>
            </a:r>
            <a:r>
              <a:rPr lang="en-US" dirty="0" err="1"/>
              <a:t>măsurilor</a:t>
            </a:r>
            <a:r>
              <a:rPr lang="en-US" dirty="0"/>
              <a:t> </a:t>
            </a:r>
            <a:r>
              <a:rPr lang="en-US" dirty="0" err="1"/>
              <a:t>complementare</a:t>
            </a:r>
            <a:r>
              <a:rPr lang="en-US" dirty="0"/>
              <a:t> </a:t>
            </a:r>
            <a:r>
              <a:rPr lang="en-US" dirty="0" err="1"/>
              <a:t>furnizate</a:t>
            </a:r>
            <a:r>
              <a:rPr lang="en-US" dirty="0" smtClean="0"/>
              <a:t>;</a:t>
            </a:r>
            <a:endParaRPr lang="en-GB" dirty="0"/>
          </a:p>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545" y="5181600"/>
            <a:ext cx="23907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256501"/>
            <a:ext cx="17907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82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Rezultate</a:t>
            </a:r>
            <a:r>
              <a:rPr lang="fr-FR" b="1" dirty="0"/>
              <a:t> </a:t>
            </a:r>
            <a:r>
              <a:rPr lang="fr-FR" b="1" dirty="0" err="1"/>
              <a:t>așteptate</a:t>
            </a:r>
            <a:r>
              <a:rPr lang="fr-FR" b="1" dirty="0"/>
              <a:t> :</a:t>
            </a:r>
            <a:endParaRPr lang="en-GB" dirty="0"/>
          </a:p>
        </p:txBody>
      </p:sp>
      <p:sp>
        <p:nvSpPr>
          <p:cNvPr id="3" name="Content Placeholder 2"/>
          <p:cNvSpPr>
            <a:spLocks noGrp="1"/>
          </p:cNvSpPr>
          <p:nvPr>
            <p:ph idx="1"/>
          </p:nvPr>
        </p:nvSpPr>
        <p:spPr/>
        <p:txBody>
          <a:bodyPr/>
          <a:lstStyle/>
          <a:p>
            <a:pPr lvl="0"/>
            <a:r>
              <a:rPr lang="en-GB" dirty="0"/>
              <a:t> </a:t>
            </a:r>
            <a:r>
              <a:rPr lang="en-US" dirty="0"/>
              <a:t>20 </a:t>
            </a:r>
            <a:r>
              <a:rPr lang="en-US" dirty="0" err="1"/>
              <a:t>evenimente</a:t>
            </a:r>
            <a:r>
              <a:rPr lang="en-US" dirty="0"/>
              <a:t>/ </a:t>
            </a:r>
            <a:r>
              <a:rPr lang="en-US" dirty="0" err="1"/>
              <a:t>sesiuni</a:t>
            </a:r>
            <a:r>
              <a:rPr lang="en-US" dirty="0"/>
              <a:t> de </a:t>
            </a:r>
            <a:r>
              <a:rPr lang="en-US" dirty="0" err="1"/>
              <a:t>promovare</a:t>
            </a:r>
            <a:r>
              <a:rPr lang="en-US" dirty="0"/>
              <a:t> a </a:t>
            </a:r>
            <a:r>
              <a:rPr lang="en-US" dirty="0" err="1"/>
              <a:t>programului</a:t>
            </a:r>
            <a:r>
              <a:rPr lang="en-US" dirty="0"/>
              <a:t> de tip ADȘ </a:t>
            </a:r>
            <a:r>
              <a:rPr lang="en-US" dirty="0" err="1"/>
              <a:t>pentru</a:t>
            </a:r>
            <a:r>
              <a:rPr lang="en-US" dirty="0"/>
              <a:t> </a:t>
            </a:r>
            <a:r>
              <a:rPr lang="en-US" dirty="0" err="1"/>
              <a:t>învățământul</a:t>
            </a:r>
            <a:r>
              <a:rPr lang="en-US" dirty="0"/>
              <a:t> </a:t>
            </a:r>
            <a:r>
              <a:rPr lang="en-US" dirty="0" err="1"/>
              <a:t>secundar</a:t>
            </a:r>
            <a:r>
              <a:rPr lang="en-US" dirty="0"/>
              <a:t> inferior, a </a:t>
            </a:r>
            <a:r>
              <a:rPr lang="en-US" dirty="0" err="1"/>
              <a:t>stagiilor</a:t>
            </a:r>
            <a:r>
              <a:rPr lang="en-US" dirty="0"/>
              <a:t> de </a:t>
            </a:r>
            <a:r>
              <a:rPr lang="en-US" dirty="0" err="1"/>
              <a:t>pregătire</a:t>
            </a:r>
            <a:r>
              <a:rPr lang="en-US" dirty="0"/>
              <a:t> </a:t>
            </a:r>
            <a:r>
              <a:rPr lang="en-US" dirty="0" err="1"/>
              <a:t>practică</a:t>
            </a:r>
            <a:r>
              <a:rPr lang="en-US" dirty="0"/>
              <a:t> de 720h </a:t>
            </a:r>
            <a:r>
              <a:rPr lang="en-US" dirty="0" err="1"/>
              <a:t>și</a:t>
            </a:r>
            <a:r>
              <a:rPr lang="en-US" dirty="0"/>
              <a:t> a </a:t>
            </a:r>
            <a:r>
              <a:rPr lang="en-US" dirty="0" err="1"/>
              <a:t>măsurilor</a:t>
            </a:r>
            <a:r>
              <a:rPr lang="en-US" dirty="0"/>
              <a:t> </a:t>
            </a:r>
            <a:r>
              <a:rPr lang="en-US" dirty="0" err="1"/>
              <a:t>complementare</a:t>
            </a:r>
            <a:r>
              <a:rPr lang="en-US" dirty="0"/>
              <a:t> </a:t>
            </a:r>
            <a:r>
              <a:rPr lang="en-US" dirty="0" err="1"/>
              <a:t>furnizate</a:t>
            </a:r>
            <a:r>
              <a:rPr lang="en-US" dirty="0"/>
              <a:t> (2 </a:t>
            </a:r>
            <a:r>
              <a:rPr lang="en-US" dirty="0" err="1"/>
              <a:t>evenimente</a:t>
            </a:r>
            <a:r>
              <a:rPr lang="en-US" dirty="0"/>
              <a:t>/ </a:t>
            </a:r>
            <a:r>
              <a:rPr lang="en-US" dirty="0" err="1"/>
              <a:t>sesiuni</a:t>
            </a:r>
            <a:r>
              <a:rPr lang="en-US" dirty="0"/>
              <a:t> </a:t>
            </a:r>
            <a:r>
              <a:rPr lang="en-US" dirty="0" err="1"/>
              <a:t>pentru</a:t>
            </a:r>
            <a:r>
              <a:rPr lang="en-US" dirty="0"/>
              <a:t> </a:t>
            </a:r>
            <a:r>
              <a:rPr lang="en-US" dirty="0" err="1"/>
              <a:t>fiecare</a:t>
            </a:r>
            <a:r>
              <a:rPr lang="en-US" dirty="0"/>
              <a:t> </a:t>
            </a:r>
            <a:r>
              <a:rPr lang="en-US" dirty="0" err="1"/>
              <a:t>unitate</a:t>
            </a:r>
            <a:r>
              <a:rPr lang="en-US" dirty="0"/>
              <a:t> de </a:t>
            </a:r>
            <a:r>
              <a:rPr lang="en-US" dirty="0" err="1"/>
              <a:t>învățământ</a:t>
            </a:r>
            <a:r>
              <a:rPr lang="en-US" dirty="0"/>
              <a:t> </a:t>
            </a:r>
            <a:r>
              <a:rPr lang="en-US" dirty="0" err="1"/>
              <a:t>suport</a:t>
            </a:r>
            <a:r>
              <a:rPr lang="en-US" dirty="0"/>
              <a:t>/</a:t>
            </a:r>
            <a:r>
              <a:rPr lang="en-US" dirty="0" err="1"/>
              <a:t>școala</a:t>
            </a:r>
            <a:r>
              <a:rPr lang="en-US" dirty="0"/>
              <a:t>);</a:t>
            </a:r>
            <a:endParaRPr lang="en-GB" dirty="0"/>
          </a:p>
          <a:p>
            <a:endParaRPr lang="en-GB" dirty="0"/>
          </a:p>
        </p:txBody>
      </p:sp>
    </p:spTree>
    <p:extLst>
      <p:ext uri="{BB962C8B-B14F-4D97-AF65-F5344CB8AC3E}">
        <p14:creationId xmlns:p14="http://schemas.microsoft.com/office/powerpoint/2010/main" val="199560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Obiectivul</a:t>
            </a:r>
            <a:r>
              <a:rPr lang="en-GB" b="1"/>
              <a:t> </a:t>
            </a:r>
            <a:r>
              <a:rPr lang="en-GB" b="1" smtClean="0"/>
              <a:t>general</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err="1" smtClean="0"/>
              <a:t>Creșterea</a:t>
            </a:r>
            <a:r>
              <a:rPr lang="en-GB" dirty="0" smtClean="0"/>
              <a:t> </a:t>
            </a:r>
            <a:r>
              <a:rPr lang="en-GB" dirty="0" err="1"/>
              <a:t>sanselor</a:t>
            </a:r>
            <a:r>
              <a:rPr lang="en-GB" dirty="0"/>
              <a:t> de </a:t>
            </a:r>
            <a:r>
              <a:rPr lang="en-GB" dirty="0" err="1"/>
              <a:t>ocupare</a:t>
            </a:r>
            <a:r>
              <a:rPr lang="en-GB" dirty="0"/>
              <a:t> </a:t>
            </a:r>
            <a:r>
              <a:rPr lang="en-GB" dirty="0" err="1"/>
              <a:t>și</a:t>
            </a:r>
            <a:r>
              <a:rPr lang="en-GB" dirty="0"/>
              <a:t> </a:t>
            </a:r>
            <a:r>
              <a:rPr lang="en-GB" dirty="0" err="1"/>
              <a:t>integrare</a:t>
            </a:r>
            <a:r>
              <a:rPr lang="en-GB" dirty="0"/>
              <a:t> </a:t>
            </a:r>
            <a:r>
              <a:rPr lang="en-GB" dirty="0" err="1"/>
              <a:t>durabilă</a:t>
            </a:r>
            <a:r>
              <a:rPr lang="en-GB" dirty="0"/>
              <a:t> </a:t>
            </a:r>
            <a:r>
              <a:rPr lang="en-GB" dirty="0" err="1"/>
              <a:t>pe</a:t>
            </a:r>
            <a:r>
              <a:rPr lang="en-GB" dirty="0"/>
              <a:t> </a:t>
            </a:r>
            <a:r>
              <a:rPr lang="en-GB" dirty="0" err="1"/>
              <a:t>piața</a:t>
            </a:r>
            <a:r>
              <a:rPr lang="en-GB" dirty="0"/>
              <a:t> </a:t>
            </a:r>
            <a:r>
              <a:rPr lang="en-GB" dirty="0" err="1"/>
              <a:t>muncii</a:t>
            </a:r>
            <a:r>
              <a:rPr lang="en-GB" dirty="0"/>
              <a:t> </a:t>
            </a:r>
            <a:r>
              <a:rPr lang="en-GB" dirty="0" err="1"/>
              <a:t>în</a:t>
            </a:r>
            <a:r>
              <a:rPr lang="en-GB" dirty="0"/>
              <a:t> </a:t>
            </a:r>
            <a:r>
              <a:rPr lang="en-GB" dirty="0" err="1"/>
              <a:t>rândul</a:t>
            </a:r>
            <a:r>
              <a:rPr lang="en-GB" dirty="0"/>
              <a:t> </a:t>
            </a:r>
            <a:r>
              <a:rPr lang="en-GB" dirty="0" err="1"/>
              <a:t>tinerilor</a:t>
            </a:r>
            <a:r>
              <a:rPr lang="en-GB" dirty="0"/>
              <a:t> </a:t>
            </a:r>
            <a:r>
              <a:rPr lang="en-GB" dirty="0" err="1"/>
              <a:t>și</a:t>
            </a:r>
            <a:r>
              <a:rPr lang="en-GB" dirty="0"/>
              <a:t> </a:t>
            </a:r>
            <a:r>
              <a:rPr lang="en-GB" dirty="0" err="1"/>
              <a:t>aduților</a:t>
            </a:r>
            <a:r>
              <a:rPr lang="en-GB" dirty="0"/>
              <a:t> din </a:t>
            </a:r>
            <a:r>
              <a:rPr lang="en-GB" dirty="0" err="1"/>
              <a:t>județul</a:t>
            </a:r>
            <a:r>
              <a:rPr lang="en-GB" dirty="0"/>
              <a:t> </a:t>
            </a:r>
            <a:r>
              <a:rPr lang="en-GB" dirty="0" err="1"/>
              <a:t>Dolj</a:t>
            </a:r>
            <a:r>
              <a:rPr lang="en-GB" dirty="0"/>
              <a:t>, care au </a:t>
            </a:r>
            <a:r>
              <a:rPr lang="en-GB" dirty="0" err="1"/>
              <a:t>părăsit</a:t>
            </a:r>
            <a:r>
              <a:rPr lang="en-GB" dirty="0"/>
              <a:t> </a:t>
            </a:r>
            <a:r>
              <a:rPr lang="en-GB" dirty="0" err="1"/>
              <a:t>timpuriu</a:t>
            </a:r>
            <a:r>
              <a:rPr lang="en-GB" dirty="0"/>
              <a:t> </a:t>
            </a:r>
            <a:r>
              <a:rPr lang="en-GB" dirty="0" err="1"/>
              <a:t>școala</a:t>
            </a:r>
            <a:r>
              <a:rPr lang="en-GB" dirty="0"/>
              <a:t>, </a:t>
            </a:r>
            <a:r>
              <a:rPr lang="en-GB" dirty="0" err="1"/>
              <a:t>prin</a:t>
            </a:r>
            <a:r>
              <a:rPr lang="en-GB" dirty="0"/>
              <a:t> </a:t>
            </a:r>
            <a:r>
              <a:rPr lang="en-GB" dirty="0" err="1"/>
              <a:t>participarea</a:t>
            </a:r>
            <a:r>
              <a:rPr lang="en-GB" dirty="0"/>
              <a:t> </a:t>
            </a:r>
            <a:r>
              <a:rPr lang="en-GB" dirty="0" err="1"/>
              <a:t>acestora</a:t>
            </a:r>
            <a:r>
              <a:rPr lang="en-GB" dirty="0"/>
              <a:t> la </a:t>
            </a:r>
            <a:r>
              <a:rPr lang="en-GB" dirty="0" err="1"/>
              <a:t>programul</a:t>
            </a:r>
            <a:r>
              <a:rPr lang="en-GB" dirty="0"/>
              <a:t> “A </a:t>
            </a:r>
            <a:r>
              <a:rPr lang="en-GB" dirty="0" err="1"/>
              <a:t>doua</a:t>
            </a:r>
            <a:r>
              <a:rPr lang="en-GB" dirty="0"/>
              <a:t> </a:t>
            </a:r>
            <a:r>
              <a:rPr lang="en-GB" dirty="0" err="1"/>
              <a:t>șansă</a:t>
            </a:r>
            <a:r>
              <a:rPr lang="en-GB" dirty="0"/>
              <a:t>” </a:t>
            </a:r>
            <a:r>
              <a:rPr lang="en-GB" dirty="0" err="1"/>
              <a:t>pentru</a:t>
            </a:r>
            <a:r>
              <a:rPr lang="en-GB" dirty="0"/>
              <a:t> </a:t>
            </a:r>
            <a:r>
              <a:rPr lang="en-GB" dirty="0" err="1"/>
              <a:t>învățământ</a:t>
            </a:r>
            <a:r>
              <a:rPr lang="en-GB" dirty="0"/>
              <a:t> </a:t>
            </a:r>
            <a:r>
              <a:rPr lang="en-GB" dirty="0" err="1"/>
              <a:t>secundar</a:t>
            </a:r>
            <a:r>
              <a:rPr lang="en-GB" dirty="0"/>
              <a:t> inferior, </a:t>
            </a:r>
            <a:r>
              <a:rPr lang="en-GB" dirty="0" err="1"/>
              <a:t>orientat</a:t>
            </a:r>
            <a:r>
              <a:rPr lang="en-GB" dirty="0"/>
              <a:t> </a:t>
            </a:r>
            <a:r>
              <a:rPr lang="en-GB" dirty="0" err="1"/>
              <a:t>pe</a:t>
            </a:r>
            <a:r>
              <a:rPr lang="en-GB" dirty="0"/>
              <a:t> </a:t>
            </a:r>
            <a:r>
              <a:rPr lang="en-GB" dirty="0" err="1"/>
              <a:t>nevoile</a:t>
            </a:r>
            <a:r>
              <a:rPr lang="en-GB" dirty="0"/>
              <a:t> </a:t>
            </a:r>
            <a:r>
              <a:rPr lang="en-GB" dirty="0" err="1"/>
              <a:t>elevilor</a:t>
            </a:r>
            <a:r>
              <a:rPr lang="en-GB" dirty="0"/>
              <a:t>, </a:t>
            </a:r>
            <a:r>
              <a:rPr lang="en-GB" dirty="0" err="1"/>
              <a:t>în</a:t>
            </a:r>
            <a:r>
              <a:rPr lang="en-GB" dirty="0"/>
              <a:t> </a:t>
            </a:r>
            <a:r>
              <a:rPr lang="en-GB" dirty="0" err="1"/>
              <a:t>vederea</a:t>
            </a:r>
            <a:r>
              <a:rPr lang="en-GB" dirty="0"/>
              <a:t> </a:t>
            </a:r>
            <a:r>
              <a:rPr lang="en-GB" dirty="0" err="1"/>
              <a:t>finalizării</a:t>
            </a:r>
            <a:r>
              <a:rPr lang="en-GB" dirty="0"/>
              <a:t> </a:t>
            </a:r>
            <a:r>
              <a:rPr lang="en-GB" dirty="0" err="1"/>
              <a:t>învațământului</a:t>
            </a:r>
            <a:r>
              <a:rPr lang="en-GB" dirty="0"/>
              <a:t> </a:t>
            </a:r>
            <a:r>
              <a:rPr lang="en-GB" dirty="0" err="1"/>
              <a:t>obligatoriu</a:t>
            </a:r>
            <a:r>
              <a:rPr lang="en-GB" dirty="0"/>
              <a:t>, </a:t>
            </a:r>
            <a:r>
              <a:rPr lang="en-GB" dirty="0" err="1"/>
              <a:t>acompaniat</a:t>
            </a:r>
            <a:r>
              <a:rPr lang="en-GB" dirty="0"/>
              <a:t> </a:t>
            </a:r>
            <a:r>
              <a:rPr lang="en-GB" dirty="0" err="1"/>
              <a:t>pe</a:t>
            </a:r>
            <a:r>
              <a:rPr lang="en-GB" dirty="0"/>
              <a:t> </a:t>
            </a:r>
            <a:r>
              <a:rPr lang="en-GB" dirty="0" err="1"/>
              <a:t>toata</a:t>
            </a:r>
            <a:r>
              <a:rPr lang="en-GB" dirty="0"/>
              <a:t> </a:t>
            </a:r>
            <a:r>
              <a:rPr lang="en-GB" dirty="0" err="1"/>
              <a:t>durata</a:t>
            </a:r>
            <a:r>
              <a:rPr lang="en-GB" dirty="0"/>
              <a:t> </a:t>
            </a:r>
            <a:r>
              <a:rPr lang="en-GB" dirty="0" err="1"/>
              <a:t>desfășurării</a:t>
            </a:r>
            <a:r>
              <a:rPr lang="en-GB" dirty="0"/>
              <a:t> </a:t>
            </a:r>
            <a:r>
              <a:rPr lang="en-GB" dirty="0" err="1"/>
              <a:t>programului</a:t>
            </a:r>
            <a:r>
              <a:rPr lang="en-GB" dirty="0"/>
              <a:t> de </a:t>
            </a:r>
            <a:r>
              <a:rPr lang="en-GB" dirty="0" err="1"/>
              <a:t>servicii</a:t>
            </a:r>
            <a:r>
              <a:rPr lang="en-GB" dirty="0"/>
              <a:t> de </a:t>
            </a:r>
            <a:r>
              <a:rPr lang="en-GB" dirty="0" err="1"/>
              <a:t>consiliere</a:t>
            </a:r>
            <a:r>
              <a:rPr lang="en-GB" dirty="0"/>
              <a:t> </a:t>
            </a:r>
            <a:r>
              <a:rPr lang="en-GB" dirty="0" err="1"/>
              <a:t>si</a:t>
            </a:r>
            <a:r>
              <a:rPr lang="en-GB" dirty="0"/>
              <a:t> </a:t>
            </a:r>
            <a:r>
              <a:rPr lang="en-GB" dirty="0" err="1"/>
              <a:t>orientare</a:t>
            </a:r>
            <a:r>
              <a:rPr lang="en-GB" dirty="0"/>
              <a:t> a </a:t>
            </a:r>
            <a:r>
              <a:rPr lang="en-GB" dirty="0" err="1"/>
              <a:t>carierei</a:t>
            </a:r>
            <a:r>
              <a:rPr lang="en-GB" dirty="0"/>
              <a:t> </a:t>
            </a:r>
            <a:r>
              <a:rPr lang="en-GB" dirty="0" err="1"/>
              <a:t>pe</a:t>
            </a:r>
            <a:r>
              <a:rPr lang="en-GB" dirty="0"/>
              <a:t> tot </a:t>
            </a:r>
            <a:r>
              <a:rPr lang="en-GB" dirty="0" err="1"/>
              <a:t>parcursul</a:t>
            </a:r>
            <a:r>
              <a:rPr lang="en-GB" dirty="0"/>
              <a:t> </a:t>
            </a:r>
            <a:r>
              <a:rPr lang="en-GB" dirty="0" err="1"/>
              <a:t>vieții</a:t>
            </a:r>
            <a:r>
              <a:rPr lang="en-GB" dirty="0"/>
              <a:t>, </a:t>
            </a:r>
            <a:r>
              <a:rPr lang="en-GB" dirty="0" err="1"/>
              <a:t>și</a:t>
            </a:r>
            <a:r>
              <a:rPr lang="en-GB" dirty="0"/>
              <a:t> la </a:t>
            </a:r>
            <a:r>
              <a:rPr lang="en-GB" dirty="0" err="1"/>
              <a:t>stagii</a:t>
            </a:r>
            <a:r>
              <a:rPr lang="en-GB" dirty="0"/>
              <a:t> de </a:t>
            </a:r>
            <a:r>
              <a:rPr lang="en-GB" dirty="0" err="1"/>
              <a:t>pregătire</a:t>
            </a:r>
            <a:r>
              <a:rPr lang="en-GB" dirty="0"/>
              <a:t> </a:t>
            </a:r>
            <a:r>
              <a:rPr lang="en-GB" dirty="0" err="1"/>
              <a:t>practică</a:t>
            </a:r>
            <a:r>
              <a:rPr lang="en-GB" dirty="0"/>
              <a:t> cu </a:t>
            </a:r>
            <a:r>
              <a:rPr lang="en-GB" dirty="0" err="1"/>
              <a:t>durata</a:t>
            </a:r>
            <a:r>
              <a:rPr lang="en-GB" dirty="0"/>
              <a:t> de 720 de ore </a:t>
            </a:r>
            <a:r>
              <a:rPr lang="en-GB" dirty="0" err="1"/>
              <a:t>în</a:t>
            </a:r>
            <a:r>
              <a:rPr lang="en-GB" dirty="0"/>
              <a:t> </a:t>
            </a:r>
            <a:r>
              <a:rPr lang="en-GB" dirty="0" err="1"/>
              <a:t>vederea</a:t>
            </a:r>
            <a:r>
              <a:rPr lang="en-GB" dirty="0"/>
              <a:t> </a:t>
            </a:r>
            <a:r>
              <a:rPr lang="en-GB" dirty="0" err="1"/>
              <a:t>obținerii</a:t>
            </a:r>
            <a:r>
              <a:rPr lang="en-GB" dirty="0"/>
              <a:t> </a:t>
            </a:r>
            <a:r>
              <a:rPr lang="en-GB" dirty="0" err="1"/>
              <a:t>unei</a:t>
            </a:r>
            <a:r>
              <a:rPr lang="en-GB" dirty="0"/>
              <a:t> </a:t>
            </a:r>
            <a:r>
              <a:rPr lang="en-GB" dirty="0" err="1"/>
              <a:t>calificari</a:t>
            </a:r>
            <a:r>
              <a:rPr lang="en-GB" dirty="0"/>
              <a:t> </a:t>
            </a:r>
            <a:r>
              <a:rPr lang="en-GB" dirty="0" err="1"/>
              <a:t>profesionale</a:t>
            </a:r>
            <a:r>
              <a:rPr lang="en-GB" dirty="0"/>
              <a:t> de </a:t>
            </a:r>
            <a:r>
              <a:rPr lang="en-GB" dirty="0" err="1"/>
              <a:t>nivel</a:t>
            </a:r>
            <a:r>
              <a:rPr lang="en-GB" dirty="0"/>
              <a:t> 3.</a:t>
            </a:r>
          </a:p>
          <a:p>
            <a:endParaRPr lang="en-GB" dirty="0"/>
          </a:p>
        </p:txBody>
      </p:sp>
    </p:spTree>
    <p:extLst>
      <p:ext uri="{BB962C8B-B14F-4D97-AF65-F5344CB8AC3E}">
        <p14:creationId xmlns:p14="http://schemas.microsoft.com/office/powerpoint/2010/main" val="472719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Rezultate</a:t>
            </a:r>
            <a:r>
              <a:rPr lang="fr-FR" b="1" dirty="0"/>
              <a:t> </a:t>
            </a:r>
            <a:r>
              <a:rPr lang="fr-FR" b="1" dirty="0" err="1"/>
              <a:t>așteptate</a:t>
            </a:r>
            <a:r>
              <a:rPr lang="fr-FR" b="1" dirty="0"/>
              <a:t> :</a:t>
            </a:r>
            <a:endParaRPr lang="en-GB" dirty="0"/>
          </a:p>
        </p:txBody>
      </p:sp>
      <p:sp>
        <p:nvSpPr>
          <p:cNvPr id="3" name="Content Placeholder 2"/>
          <p:cNvSpPr>
            <a:spLocks noGrp="1"/>
          </p:cNvSpPr>
          <p:nvPr>
            <p:ph idx="1"/>
          </p:nvPr>
        </p:nvSpPr>
        <p:spPr/>
        <p:txBody>
          <a:bodyPr>
            <a:normAutofit fontScale="92500" lnSpcReduction="10000"/>
          </a:bodyPr>
          <a:lstStyle/>
          <a:p>
            <a:pPr lvl="0"/>
            <a:r>
              <a:rPr lang="fr-FR" dirty="0"/>
              <a:t>1 program de tip ADȘ </a:t>
            </a:r>
            <a:r>
              <a:rPr lang="fr-FR" dirty="0" err="1"/>
              <a:t>pentru</a:t>
            </a:r>
            <a:r>
              <a:rPr lang="fr-FR" dirty="0"/>
              <a:t> </a:t>
            </a:r>
            <a:r>
              <a:rPr lang="fr-FR" dirty="0" err="1"/>
              <a:t>învățământ</a:t>
            </a:r>
            <a:r>
              <a:rPr lang="fr-FR" dirty="0"/>
              <a:t> </a:t>
            </a:r>
            <a:r>
              <a:rPr lang="fr-FR" dirty="0" err="1"/>
              <a:t>secundar</a:t>
            </a:r>
            <a:r>
              <a:rPr lang="fr-FR" dirty="0"/>
              <a:t> </a:t>
            </a:r>
            <a:r>
              <a:rPr lang="fr-FR" dirty="0" err="1"/>
              <a:t>inferior</a:t>
            </a:r>
            <a:r>
              <a:rPr lang="fr-FR" dirty="0"/>
              <a:t> </a:t>
            </a:r>
            <a:r>
              <a:rPr lang="fr-FR" dirty="0" err="1"/>
              <a:t>furnizat</a:t>
            </a:r>
            <a:r>
              <a:rPr lang="fr-FR" dirty="0"/>
              <a:t> (30 de </a:t>
            </a:r>
            <a:r>
              <a:rPr lang="fr-FR" dirty="0" err="1"/>
              <a:t>grupe</a:t>
            </a:r>
            <a:r>
              <a:rPr lang="fr-FR" dirty="0"/>
              <a:t>, 600 </a:t>
            </a:r>
            <a:r>
              <a:rPr lang="fr-FR" dirty="0" err="1"/>
              <a:t>persoane</a:t>
            </a:r>
            <a:r>
              <a:rPr lang="fr-FR" dirty="0"/>
              <a:t>, 10 </a:t>
            </a:r>
            <a:r>
              <a:rPr lang="fr-FR" dirty="0" err="1"/>
              <a:t>unități</a:t>
            </a:r>
            <a:r>
              <a:rPr lang="fr-FR" dirty="0"/>
              <a:t> de </a:t>
            </a:r>
            <a:r>
              <a:rPr lang="fr-FR" dirty="0" err="1"/>
              <a:t>învățământ</a:t>
            </a:r>
            <a:r>
              <a:rPr lang="fr-FR" dirty="0"/>
              <a:t> </a:t>
            </a:r>
            <a:r>
              <a:rPr lang="fr-FR" dirty="0" err="1"/>
              <a:t>preuniversitar</a:t>
            </a:r>
            <a:r>
              <a:rPr lang="fr-FR" dirty="0"/>
              <a:t> ce </a:t>
            </a:r>
            <a:r>
              <a:rPr lang="fr-FR" dirty="0" err="1"/>
              <a:t>ofera</a:t>
            </a:r>
            <a:r>
              <a:rPr lang="fr-FR" dirty="0"/>
              <a:t> si </a:t>
            </a:r>
            <a:r>
              <a:rPr lang="fr-FR" dirty="0" err="1"/>
              <a:t>pregatire</a:t>
            </a:r>
            <a:r>
              <a:rPr lang="fr-FR" dirty="0"/>
              <a:t> </a:t>
            </a:r>
            <a:r>
              <a:rPr lang="fr-FR" dirty="0" err="1"/>
              <a:t>profesionala</a:t>
            </a:r>
            <a:r>
              <a:rPr lang="fr-FR" dirty="0"/>
              <a:t> - IPT);</a:t>
            </a:r>
            <a:endParaRPr lang="en-GB" dirty="0"/>
          </a:p>
          <a:p>
            <a:pPr lvl="0"/>
            <a:r>
              <a:rPr lang="fr-FR" dirty="0"/>
              <a:t>1 program </a:t>
            </a:r>
            <a:r>
              <a:rPr lang="fr-FR" dirty="0" err="1"/>
              <a:t>stagii</a:t>
            </a:r>
            <a:r>
              <a:rPr lang="fr-FR" dirty="0"/>
              <a:t> de </a:t>
            </a:r>
            <a:r>
              <a:rPr lang="fr-FR" dirty="0" err="1"/>
              <a:t>pregătire</a:t>
            </a:r>
            <a:r>
              <a:rPr lang="fr-FR" dirty="0"/>
              <a:t> </a:t>
            </a:r>
            <a:r>
              <a:rPr lang="fr-FR" dirty="0" err="1"/>
              <a:t>practică</a:t>
            </a:r>
            <a:r>
              <a:rPr lang="fr-FR" dirty="0"/>
              <a:t> de 720 de ore </a:t>
            </a:r>
            <a:r>
              <a:rPr lang="fr-FR" dirty="0" err="1"/>
              <a:t>furnizat</a:t>
            </a:r>
            <a:r>
              <a:rPr lang="fr-FR" dirty="0"/>
              <a:t> (4 </a:t>
            </a:r>
            <a:r>
              <a:rPr lang="fr-FR" dirty="0" err="1"/>
              <a:t>grupe</a:t>
            </a:r>
            <a:r>
              <a:rPr lang="fr-FR" dirty="0"/>
              <a:t>, 60 </a:t>
            </a:r>
            <a:r>
              <a:rPr lang="fr-FR" dirty="0" err="1"/>
              <a:t>persoane</a:t>
            </a:r>
            <a:r>
              <a:rPr lang="fr-FR" dirty="0"/>
              <a:t>, </a:t>
            </a:r>
            <a:r>
              <a:rPr lang="fr-FR" dirty="0" err="1"/>
              <a:t>minim</a:t>
            </a:r>
            <a:r>
              <a:rPr lang="fr-FR" dirty="0"/>
              <a:t> 1 </a:t>
            </a:r>
            <a:r>
              <a:rPr lang="fr-FR" dirty="0" err="1"/>
              <a:t>unitate</a:t>
            </a:r>
            <a:r>
              <a:rPr lang="fr-FR" dirty="0"/>
              <a:t> de </a:t>
            </a:r>
            <a:r>
              <a:rPr lang="fr-FR" dirty="0" err="1"/>
              <a:t>învățământ</a:t>
            </a:r>
            <a:r>
              <a:rPr lang="fr-FR" dirty="0"/>
              <a:t> </a:t>
            </a:r>
            <a:r>
              <a:rPr lang="fr-FR" dirty="0" err="1"/>
              <a:t>preuniversitar</a:t>
            </a:r>
            <a:r>
              <a:rPr lang="fr-FR" dirty="0"/>
              <a:t> ce </a:t>
            </a:r>
            <a:r>
              <a:rPr lang="fr-FR" dirty="0" err="1"/>
              <a:t>ofera</a:t>
            </a:r>
            <a:r>
              <a:rPr lang="fr-FR" dirty="0"/>
              <a:t> si </a:t>
            </a:r>
            <a:r>
              <a:rPr lang="fr-FR" dirty="0" err="1"/>
              <a:t>formare</a:t>
            </a:r>
            <a:r>
              <a:rPr lang="fr-FR" dirty="0"/>
              <a:t> </a:t>
            </a:r>
            <a:r>
              <a:rPr lang="fr-FR" dirty="0" err="1"/>
              <a:t>profesionala</a:t>
            </a:r>
            <a:r>
              <a:rPr lang="fr-FR" dirty="0"/>
              <a:t> - IPT);</a:t>
            </a:r>
            <a:endParaRPr lang="en-GB" dirty="0"/>
          </a:p>
          <a:p>
            <a:pPr lvl="0"/>
            <a:r>
              <a:rPr lang="fr-FR" dirty="0"/>
              <a:t>60 </a:t>
            </a:r>
            <a:r>
              <a:rPr lang="fr-FR" dirty="0" err="1"/>
              <a:t>Proiecte</a:t>
            </a:r>
            <a:r>
              <a:rPr lang="fr-FR" dirty="0"/>
              <a:t> </a:t>
            </a:r>
            <a:r>
              <a:rPr lang="fr-FR" dirty="0" err="1"/>
              <a:t>realizate</a:t>
            </a:r>
            <a:r>
              <a:rPr lang="fr-FR" dirty="0"/>
              <a:t> de </a:t>
            </a:r>
            <a:r>
              <a:rPr lang="fr-FR" dirty="0" err="1"/>
              <a:t>cursanți</a:t>
            </a:r>
            <a:r>
              <a:rPr lang="fr-FR" dirty="0"/>
              <a:t> </a:t>
            </a:r>
            <a:r>
              <a:rPr lang="fr-FR" dirty="0" err="1"/>
              <a:t>în</a:t>
            </a:r>
            <a:r>
              <a:rPr lang="fr-FR" dirty="0"/>
              <a:t> </a:t>
            </a:r>
            <a:r>
              <a:rPr lang="fr-FR" dirty="0" err="1"/>
              <a:t>vederea</a:t>
            </a:r>
            <a:r>
              <a:rPr lang="fr-FR" dirty="0"/>
              <a:t> </a:t>
            </a:r>
            <a:r>
              <a:rPr lang="fr-FR" dirty="0" err="1"/>
              <a:t>susținerii</a:t>
            </a:r>
            <a:r>
              <a:rPr lang="fr-FR" dirty="0"/>
              <a:t> </a:t>
            </a:r>
            <a:r>
              <a:rPr lang="fr-FR" dirty="0" err="1"/>
              <a:t>și</a:t>
            </a:r>
            <a:r>
              <a:rPr lang="fr-FR" dirty="0"/>
              <a:t> </a:t>
            </a:r>
            <a:r>
              <a:rPr lang="fr-FR" dirty="0" err="1"/>
              <a:t>promovării</a:t>
            </a:r>
            <a:r>
              <a:rPr lang="fr-FR" dirty="0"/>
              <a:t> </a:t>
            </a:r>
            <a:r>
              <a:rPr lang="fr-FR" dirty="0" err="1"/>
              <a:t>examenului</a:t>
            </a:r>
            <a:r>
              <a:rPr lang="fr-FR" dirty="0"/>
              <a:t> de </a:t>
            </a:r>
            <a:r>
              <a:rPr lang="fr-FR" dirty="0" err="1"/>
              <a:t>certificare</a:t>
            </a:r>
            <a:r>
              <a:rPr lang="fr-FR" dirty="0"/>
              <a:t>.</a:t>
            </a:r>
            <a:endParaRPr lang="en-GB" dirty="0"/>
          </a:p>
          <a:p>
            <a:endParaRPr lang="en-GB" dirty="0"/>
          </a:p>
        </p:txBody>
      </p:sp>
    </p:spTree>
    <p:extLst>
      <p:ext uri="{BB962C8B-B14F-4D97-AF65-F5344CB8AC3E}">
        <p14:creationId xmlns:p14="http://schemas.microsoft.com/office/powerpoint/2010/main" val="3996989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err="1"/>
              <a:t>Activitățile</a:t>
            </a:r>
            <a:r>
              <a:rPr lang="en-US" dirty="0"/>
              <a:t> </a:t>
            </a:r>
            <a:r>
              <a:rPr lang="en-US" dirty="0" err="1"/>
              <a:t>prevăzute</a:t>
            </a:r>
            <a:r>
              <a:rPr lang="en-US" dirty="0"/>
              <a:t> </a:t>
            </a:r>
            <a:r>
              <a:rPr lang="en-US" dirty="0" err="1"/>
              <a:t>în</a:t>
            </a:r>
            <a:r>
              <a:rPr lang="en-US" dirty="0"/>
              <a:t> </a:t>
            </a:r>
            <a:r>
              <a:rPr lang="en-US" dirty="0" err="1" smtClean="0"/>
              <a:t>proiect</a:t>
            </a:r>
            <a:r>
              <a:rPr lang="ro-RO" dirty="0"/>
              <a:t>:</a:t>
            </a:r>
            <a:endParaRPr lang="en-GB" dirty="0"/>
          </a:p>
        </p:txBody>
      </p:sp>
      <p:sp>
        <p:nvSpPr>
          <p:cNvPr id="3" name="Content Placeholder 2"/>
          <p:cNvSpPr>
            <a:spLocks noGrp="1"/>
          </p:cNvSpPr>
          <p:nvPr>
            <p:ph idx="1"/>
          </p:nvPr>
        </p:nvSpPr>
        <p:spPr/>
        <p:txBody>
          <a:bodyPr>
            <a:normAutofit fontScale="85000" lnSpcReduction="10000"/>
          </a:bodyPr>
          <a:lstStyle/>
          <a:p>
            <a:r>
              <a:rPr lang="en-US" dirty="0"/>
              <a:t> </a:t>
            </a:r>
            <a:endParaRPr lang="en-GB" dirty="0"/>
          </a:p>
          <a:p>
            <a:pPr lvl="0"/>
            <a:r>
              <a:rPr lang="en-US" dirty="0"/>
              <a:t>A.1 </a:t>
            </a:r>
            <a:r>
              <a:rPr lang="en-US" dirty="0" err="1"/>
              <a:t>Managementul</a:t>
            </a:r>
            <a:r>
              <a:rPr lang="en-US" dirty="0"/>
              <a:t> </a:t>
            </a:r>
            <a:r>
              <a:rPr lang="en-US" dirty="0" err="1"/>
              <a:t>proiectului</a:t>
            </a:r>
            <a:r>
              <a:rPr lang="en-US" dirty="0"/>
              <a:t> (L01 – L36)</a:t>
            </a:r>
            <a:endParaRPr lang="en-GB" dirty="0"/>
          </a:p>
          <a:p>
            <a:pPr lvl="0"/>
            <a:r>
              <a:rPr lang="en-US" dirty="0"/>
              <a:t>A.2 </a:t>
            </a:r>
            <a:r>
              <a:rPr lang="en-US" dirty="0" err="1"/>
              <a:t>Organizarea</a:t>
            </a:r>
            <a:r>
              <a:rPr lang="en-US" dirty="0"/>
              <a:t>, </a:t>
            </a:r>
            <a:r>
              <a:rPr lang="en-US" dirty="0" err="1"/>
              <a:t>furnizarea</a:t>
            </a:r>
            <a:r>
              <a:rPr lang="en-US" dirty="0"/>
              <a:t> </a:t>
            </a:r>
            <a:r>
              <a:rPr lang="en-US" dirty="0" err="1"/>
              <a:t>și</a:t>
            </a:r>
            <a:r>
              <a:rPr lang="en-US" dirty="0"/>
              <a:t> </a:t>
            </a:r>
            <a:r>
              <a:rPr lang="en-US" dirty="0" err="1"/>
              <a:t>monitorizarea</a:t>
            </a:r>
            <a:r>
              <a:rPr lang="en-US" dirty="0"/>
              <a:t> </a:t>
            </a:r>
            <a:r>
              <a:rPr lang="en-US" dirty="0" err="1"/>
              <a:t>programelor</a:t>
            </a:r>
            <a:r>
              <a:rPr lang="en-US" dirty="0"/>
              <a:t> de </a:t>
            </a:r>
            <a:r>
              <a:rPr lang="en-US" dirty="0" err="1"/>
              <a:t>formare</a:t>
            </a:r>
            <a:r>
              <a:rPr lang="en-US" dirty="0"/>
              <a:t> </a:t>
            </a:r>
            <a:r>
              <a:rPr lang="en-US" dirty="0" err="1"/>
              <a:t>continuă</a:t>
            </a:r>
            <a:r>
              <a:rPr lang="en-US" dirty="0"/>
              <a:t> (L01 – L06)</a:t>
            </a:r>
            <a:endParaRPr lang="en-GB" dirty="0"/>
          </a:p>
          <a:p>
            <a:pPr lvl="0"/>
            <a:r>
              <a:rPr lang="en-US" dirty="0"/>
              <a:t>A.3 </a:t>
            </a:r>
            <a:r>
              <a:rPr lang="en-US" dirty="0" err="1"/>
              <a:t>Organizarea</a:t>
            </a:r>
            <a:r>
              <a:rPr lang="en-US" dirty="0"/>
              <a:t>, </a:t>
            </a:r>
            <a:r>
              <a:rPr lang="en-US" dirty="0" err="1"/>
              <a:t>promovarea</a:t>
            </a:r>
            <a:r>
              <a:rPr lang="en-US" dirty="0"/>
              <a:t>, </a:t>
            </a:r>
            <a:r>
              <a:rPr lang="en-US" dirty="0" err="1"/>
              <a:t>furnizarea</a:t>
            </a:r>
            <a:r>
              <a:rPr lang="en-US" dirty="0"/>
              <a:t> </a:t>
            </a:r>
            <a:r>
              <a:rPr lang="en-US" dirty="0" err="1"/>
              <a:t>și</a:t>
            </a:r>
            <a:r>
              <a:rPr lang="en-US" dirty="0"/>
              <a:t> </a:t>
            </a:r>
            <a:r>
              <a:rPr lang="en-US" dirty="0" err="1"/>
              <a:t>monitorizarea</a:t>
            </a:r>
            <a:r>
              <a:rPr lang="en-US" dirty="0"/>
              <a:t> </a:t>
            </a:r>
            <a:r>
              <a:rPr lang="en-US" dirty="0" err="1"/>
              <a:t>programului</a:t>
            </a:r>
            <a:r>
              <a:rPr lang="en-US" dirty="0"/>
              <a:t> "A </a:t>
            </a:r>
            <a:r>
              <a:rPr lang="en-US" dirty="0" err="1"/>
              <a:t>doua</a:t>
            </a:r>
            <a:r>
              <a:rPr lang="en-US" dirty="0"/>
              <a:t> </a:t>
            </a:r>
            <a:r>
              <a:rPr lang="en-US" dirty="0" err="1"/>
              <a:t>șansă</a:t>
            </a:r>
            <a:r>
              <a:rPr lang="en-US" dirty="0"/>
              <a:t>" </a:t>
            </a:r>
            <a:r>
              <a:rPr lang="en-US" dirty="0" err="1"/>
              <a:t>pentru</a:t>
            </a:r>
            <a:r>
              <a:rPr lang="en-US" dirty="0"/>
              <a:t> </a:t>
            </a:r>
            <a:r>
              <a:rPr lang="en-US" dirty="0" err="1"/>
              <a:t>învățământul</a:t>
            </a:r>
            <a:r>
              <a:rPr lang="en-US" dirty="0"/>
              <a:t> </a:t>
            </a:r>
            <a:r>
              <a:rPr lang="en-US" dirty="0" err="1"/>
              <a:t>secundar</a:t>
            </a:r>
            <a:r>
              <a:rPr lang="en-US" dirty="0"/>
              <a:t> inferior </a:t>
            </a:r>
            <a:r>
              <a:rPr lang="en-US" dirty="0" err="1"/>
              <a:t>și</a:t>
            </a:r>
            <a:r>
              <a:rPr lang="en-US" dirty="0"/>
              <a:t> a </a:t>
            </a:r>
            <a:r>
              <a:rPr lang="en-US" dirty="0" err="1"/>
              <a:t>stagiilor</a:t>
            </a:r>
            <a:r>
              <a:rPr lang="en-US" dirty="0"/>
              <a:t> de </a:t>
            </a:r>
            <a:r>
              <a:rPr lang="en-US" dirty="0" err="1"/>
              <a:t>pregătire</a:t>
            </a:r>
            <a:r>
              <a:rPr lang="en-US" dirty="0"/>
              <a:t> </a:t>
            </a:r>
            <a:r>
              <a:rPr lang="en-US" dirty="0" err="1"/>
              <a:t>practică</a:t>
            </a:r>
            <a:r>
              <a:rPr lang="en-US" dirty="0"/>
              <a:t> de 720 de ore (L01 – L36)</a:t>
            </a:r>
            <a:endParaRPr lang="en-GB" dirty="0"/>
          </a:p>
          <a:p>
            <a:pPr lvl="0"/>
            <a:r>
              <a:rPr lang="en-US" dirty="0"/>
              <a:t>A.4 </a:t>
            </a:r>
            <a:r>
              <a:rPr lang="en-US" dirty="0" err="1"/>
              <a:t>Organizarea</a:t>
            </a:r>
            <a:r>
              <a:rPr lang="en-US" dirty="0"/>
              <a:t>, </a:t>
            </a:r>
            <a:r>
              <a:rPr lang="en-US" dirty="0" err="1"/>
              <a:t>furnizarea</a:t>
            </a:r>
            <a:r>
              <a:rPr lang="en-US" dirty="0"/>
              <a:t> </a:t>
            </a:r>
            <a:r>
              <a:rPr lang="en-US" dirty="0" err="1"/>
              <a:t>și</a:t>
            </a:r>
            <a:r>
              <a:rPr lang="en-US" dirty="0"/>
              <a:t> </a:t>
            </a:r>
            <a:r>
              <a:rPr lang="en-US" dirty="0" err="1"/>
              <a:t>monitorizarea</a:t>
            </a:r>
            <a:r>
              <a:rPr lang="en-US" dirty="0"/>
              <a:t> </a:t>
            </a:r>
            <a:r>
              <a:rPr lang="en-US" dirty="0" err="1"/>
              <a:t>serviciilor</a:t>
            </a:r>
            <a:r>
              <a:rPr lang="en-US" dirty="0"/>
              <a:t> de </a:t>
            </a:r>
            <a:r>
              <a:rPr lang="en-US" dirty="0" err="1"/>
              <a:t>consiliere</a:t>
            </a:r>
            <a:r>
              <a:rPr lang="en-US" dirty="0"/>
              <a:t> </a:t>
            </a:r>
            <a:r>
              <a:rPr lang="en-US" dirty="0" err="1"/>
              <a:t>și</a:t>
            </a:r>
            <a:r>
              <a:rPr lang="en-US" dirty="0"/>
              <a:t> </a:t>
            </a:r>
            <a:r>
              <a:rPr lang="en-US" dirty="0" err="1"/>
              <a:t>orientare</a:t>
            </a:r>
            <a:r>
              <a:rPr lang="en-US" dirty="0"/>
              <a:t> a </a:t>
            </a:r>
            <a:r>
              <a:rPr lang="en-US" dirty="0" err="1"/>
              <a:t>carierei</a:t>
            </a:r>
            <a:r>
              <a:rPr lang="en-US" dirty="0"/>
              <a:t> </a:t>
            </a:r>
            <a:r>
              <a:rPr lang="en-US" dirty="0" err="1"/>
              <a:t>pe</a:t>
            </a:r>
            <a:r>
              <a:rPr lang="en-US" dirty="0"/>
              <a:t> tot </a:t>
            </a:r>
            <a:r>
              <a:rPr lang="en-US" dirty="0" err="1"/>
              <a:t>parcursul</a:t>
            </a:r>
            <a:r>
              <a:rPr lang="en-US" dirty="0"/>
              <a:t> </a:t>
            </a:r>
            <a:r>
              <a:rPr lang="en-US" dirty="0" err="1"/>
              <a:t>vieții</a:t>
            </a:r>
            <a:r>
              <a:rPr lang="en-US" dirty="0"/>
              <a:t> (L05 – L36)</a:t>
            </a:r>
            <a:endParaRPr lang="en-GB" dirty="0"/>
          </a:p>
          <a:p>
            <a:endParaRPr lang="en-GB" dirty="0"/>
          </a:p>
        </p:txBody>
      </p:sp>
    </p:spTree>
    <p:extLst>
      <p:ext uri="{BB962C8B-B14F-4D97-AF65-F5344CB8AC3E}">
        <p14:creationId xmlns:p14="http://schemas.microsoft.com/office/powerpoint/2010/main" val="86651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err="1"/>
              <a:t>E</a:t>
            </a:r>
            <a:r>
              <a:rPr lang="fr-FR" b="1" dirty="0" err="1" smtClean="0"/>
              <a:t>fect</a:t>
            </a:r>
            <a:r>
              <a:rPr lang="ro-RO" b="1" dirty="0" smtClean="0"/>
              <a:t>ele</a:t>
            </a:r>
            <a:r>
              <a:rPr lang="fr-FR" b="1" dirty="0" smtClean="0"/>
              <a:t> </a:t>
            </a:r>
            <a:r>
              <a:rPr lang="fr-FR" b="1" dirty="0" err="1" smtClean="0"/>
              <a:t>pozitiv</a:t>
            </a:r>
            <a:r>
              <a:rPr lang="ro-RO" b="1" dirty="0" smtClean="0"/>
              <a:t>e</a:t>
            </a:r>
            <a:r>
              <a:rPr lang="fr-FR" b="1" dirty="0" smtClean="0"/>
              <a:t> </a:t>
            </a:r>
            <a:r>
              <a:rPr lang="ro-RO" b="1" dirty="0"/>
              <a:t>ș</a:t>
            </a:r>
            <a:r>
              <a:rPr lang="fr-FR" b="1" dirty="0" smtClean="0"/>
              <a:t>i </a:t>
            </a:r>
            <a:r>
              <a:rPr lang="fr-FR" b="1" dirty="0" err="1" smtClean="0"/>
              <a:t>valoare</a:t>
            </a:r>
            <a:r>
              <a:rPr lang="ro-RO" b="1" dirty="0" smtClean="0"/>
              <a:t>a</a:t>
            </a:r>
            <a:r>
              <a:rPr lang="fr-FR" b="1" dirty="0" smtClean="0"/>
              <a:t> </a:t>
            </a:r>
            <a:r>
              <a:rPr lang="fr-FR" b="1" dirty="0" err="1" smtClean="0"/>
              <a:t>adaugata</a:t>
            </a:r>
            <a:r>
              <a:rPr lang="ro-RO" b="1" dirty="0" smtClean="0"/>
              <a:t/>
            </a:r>
            <a:br>
              <a:rPr lang="ro-RO" b="1" dirty="0" smtClean="0"/>
            </a:br>
            <a:r>
              <a:rPr lang="en-GB" b="1" dirty="0"/>
              <a:t> </a:t>
            </a:r>
            <a:r>
              <a:rPr lang="ro-RO" b="1" dirty="0" smtClean="0"/>
              <a:t>generate de proiect, </a:t>
            </a:r>
            <a:r>
              <a:rPr lang="ro-RO" b="1" dirty="0"/>
              <a:t>p</a:t>
            </a:r>
            <a:r>
              <a:rPr lang="fr-FR" b="1" dirty="0" smtClean="0"/>
              <a:t>e </a:t>
            </a:r>
            <a:r>
              <a:rPr lang="fr-FR" b="1" dirty="0" err="1"/>
              <a:t>termen</a:t>
            </a:r>
            <a:r>
              <a:rPr lang="fr-FR" b="1" dirty="0"/>
              <a:t> </a:t>
            </a:r>
            <a:r>
              <a:rPr lang="fr-FR" b="1" dirty="0" err="1" smtClean="0"/>
              <a:t>lung</a:t>
            </a:r>
            <a:endParaRPr lang="en-GB" dirty="0"/>
          </a:p>
        </p:txBody>
      </p:sp>
      <p:sp>
        <p:nvSpPr>
          <p:cNvPr id="3" name="Content Placeholder 2"/>
          <p:cNvSpPr>
            <a:spLocks noGrp="1"/>
          </p:cNvSpPr>
          <p:nvPr>
            <p:ph idx="1"/>
          </p:nvPr>
        </p:nvSpPr>
        <p:spPr/>
        <p:txBody>
          <a:bodyPr/>
          <a:lstStyle/>
          <a:p>
            <a:pPr lvl="0" algn="just"/>
            <a:r>
              <a:rPr lang="ro-RO" dirty="0" err="1"/>
              <a:t>C</a:t>
            </a:r>
            <a:r>
              <a:rPr lang="en-GB" dirty="0" err="1" smtClean="0"/>
              <a:t>reșterea</a:t>
            </a:r>
            <a:r>
              <a:rPr lang="en-GB" dirty="0" smtClean="0"/>
              <a:t> </a:t>
            </a:r>
            <a:r>
              <a:rPr lang="en-GB" dirty="0" err="1"/>
              <a:t>șanselor</a:t>
            </a:r>
            <a:r>
              <a:rPr lang="en-GB" dirty="0"/>
              <a:t> de </a:t>
            </a:r>
            <a:r>
              <a:rPr lang="en-GB" dirty="0" err="1"/>
              <a:t>ocupare</a:t>
            </a:r>
            <a:r>
              <a:rPr lang="en-GB" dirty="0"/>
              <a:t> </a:t>
            </a:r>
            <a:r>
              <a:rPr lang="en-GB" dirty="0" err="1"/>
              <a:t>si</a:t>
            </a:r>
            <a:r>
              <a:rPr lang="en-GB" dirty="0"/>
              <a:t> </a:t>
            </a:r>
            <a:r>
              <a:rPr lang="en-GB" dirty="0" err="1"/>
              <a:t>integrare</a:t>
            </a:r>
            <a:r>
              <a:rPr lang="en-GB" dirty="0"/>
              <a:t> </a:t>
            </a:r>
            <a:r>
              <a:rPr lang="en-GB" dirty="0" err="1"/>
              <a:t>pe</a:t>
            </a:r>
            <a:r>
              <a:rPr lang="en-GB" dirty="0"/>
              <a:t> </a:t>
            </a:r>
            <a:r>
              <a:rPr lang="en-GB" dirty="0" err="1"/>
              <a:t>piata</a:t>
            </a:r>
            <a:r>
              <a:rPr lang="en-GB" dirty="0"/>
              <a:t> </a:t>
            </a:r>
            <a:r>
              <a:rPr lang="en-GB" dirty="0" err="1"/>
              <a:t>muncii</a:t>
            </a:r>
            <a:r>
              <a:rPr lang="en-GB" dirty="0"/>
              <a:t> </a:t>
            </a:r>
            <a:r>
              <a:rPr lang="en-GB" dirty="0" err="1"/>
              <a:t>pentru</a:t>
            </a:r>
            <a:r>
              <a:rPr lang="en-GB" dirty="0"/>
              <a:t> </a:t>
            </a:r>
            <a:r>
              <a:rPr lang="en-GB" dirty="0" err="1"/>
              <a:t>cei</a:t>
            </a:r>
            <a:r>
              <a:rPr lang="en-GB" dirty="0"/>
              <a:t> 600 de </a:t>
            </a:r>
            <a:r>
              <a:rPr lang="en-GB" dirty="0" err="1"/>
              <a:t>tineri</a:t>
            </a:r>
            <a:r>
              <a:rPr lang="en-GB" dirty="0"/>
              <a:t> </a:t>
            </a:r>
            <a:r>
              <a:rPr lang="en-GB" dirty="0" err="1"/>
              <a:t>si</a:t>
            </a:r>
            <a:r>
              <a:rPr lang="en-GB" dirty="0"/>
              <a:t> </a:t>
            </a:r>
            <a:r>
              <a:rPr lang="en-GB" dirty="0" err="1"/>
              <a:t>adulti</a:t>
            </a:r>
            <a:r>
              <a:rPr lang="en-GB" dirty="0"/>
              <a:t> care </a:t>
            </a:r>
            <a:r>
              <a:rPr lang="en-GB" dirty="0" err="1"/>
              <a:t>parcurg</a:t>
            </a:r>
            <a:r>
              <a:rPr lang="en-GB" dirty="0"/>
              <a:t> </a:t>
            </a:r>
            <a:r>
              <a:rPr lang="en-GB" dirty="0" err="1"/>
              <a:t>programul</a:t>
            </a:r>
            <a:r>
              <a:rPr lang="en-GB" dirty="0"/>
              <a:t> de tip “A </a:t>
            </a:r>
            <a:r>
              <a:rPr lang="en-GB" dirty="0" err="1"/>
              <a:t>doua</a:t>
            </a:r>
            <a:r>
              <a:rPr lang="en-GB" dirty="0"/>
              <a:t> </a:t>
            </a:r>
            <a:r>
              <a:rPr lang="en-GB" dirty="0" err="1"/>
              <a:t>sansa</a:t>
            </a:r>
            <a:r>
              <a:rPr lang="en-GB" dirty="0"/>
              <a:t>” </a:t>
            </a:r>
            <a:r>
              <a:rPr lang="en-GB" dirty="0" err="1"/>
              <a:t>pentru</a:t>
            </a:r>
            <a:r>
              <a:rPr lang="en-GB" dirty="0"/>
              <a:t> </a:t>
            </a:r>
            <a:r>
              <a:rPr lang="en-GB" dirty="0" err="1"/>
              <a:t>invatamant</a:t>
            </a:r>
            <a:r>
              <a:rPr lang="en-GB" dirty="0"/>
              <a:t> </a:t>
            </a:r>
            <a:r>
              <a:rPr lang="en-GB" dirty="0" err="1"/>
              <a:t>secundar</a:t>
            </a:r>
            <a:r>
              <a:rPr lang="en-GB" dirty="0"/>
              <a:t> inferior </a:t>
            </a:r>
            <a:r>
              <a:rPr lang="en-GB" dirty="0" err="1"/>
              <a:t>prin</a:t>
            </a:r>
            <a:r>
              <a:rPr lang="en-GB" dirty="0"/>
              <a:t> </a:t>
            </a:r>
            <a:r>
              <a:rPr lang="en-GB" dirty="0" err="1"/>
              <a:t>dobandirea</a:t>
            </a:r>
            <a:r>
              <a:rPr lang="en-GB" dirty="0"/>
              <a:t> </a:t>
            </a:r>
            <a:r>
              <a:rPr lang="en-GB" dirty="0" err="1"/>
              <a:t>comptentelor</a:t>
            </a:r>
            <a:r>
              <a:rPr lang="en-GB" dirty="0"/>
              <a:t> </a:t>
            </a:r>
            <a:r>
              <a:rPr lang="en-GB" dirty="0" err="1"/>
              <a:t>teoretice</a:t>
            </a:r>
            <a:r>
              <a:rPr lang="en-GB" dirty="0"/>
              <a:t> </a:t>
            </a:r>
            <a:r>
              <a:rPr lang="en-GB" dirty="0" err="1"/>
              <a:t>si</a:t>
            </a:r>
            <a:r>
              <a:rPr lang="en-GB" dirty="0"/>
              <a:t> </a:t>
            </a:r>
            <a:r>
              <a:rPr lang="en-GB" dirty="0" err="1"/>
              <a:t>profesionale</a:t>
            </a:r>
            <a:r>
              <a:rPr lang="en-GB" dirty="0"/>
              <a:t> de </a:t>
            </a:r>
            <a:r>
              <a:rPr lang="en-GB" dirty="0" err="1"/>
              <a:t>baza</a:t>
            </a:r>
            <a:r>
              <a:rPr lang="en-GB" dirty="0"/>
              <a:t> </a:t>
            </a:r>
            <a:r>
              <a:rPr lang="en-GB" dirty="0" err="1"/>
              <a:t>si</a:t>
            </a:r>
            <a:r>
              <a:rPr lang="en-GB" dirty="0"/>
              <a:t> </a:t>
            </a:r>
            <a:r>
              <a:rPr lang="en-GB" dirty="0" err="1"/>
              <a:t>generale</a:t>
            </a:r>
            <a:r>
              <a:rPr lang="en-GB" dirty="0"/>
              <a:t> </a:t>
            </a:r>
            <a:r>
              <a:rPr lang="en-GB" dirty="0" err="1"/>
              <a:t>necesare</a:t>
            </a:r>
            <a:r>
              <a:rPr lang="en-GB" dirty="0"/>
              <a:t> </a:t>
            </a:r>
            <a:r>
              <a:rPr lang="en-GB" dirty="0" err="1"/>
              <a:t>incluziunii</a:t>
            </a:r>
            <a:r>
              <a:rPr lang="en-GB" dirty="0"/>
              <a:t> </a:t>
            </a:r>
            <a:r>
              <a:rPr lang="en-GB" dirty="0" err="1"/>
              <a:t>socialesi</a:t>
            </a:r>
            <a:r>
              <a:rPr lang="en-GB" dirty="0"/>
              <a:t> </a:t>
            </a:r>
            <a:r>
              <a:rPr lang="en-GB" dirty="0" err="1"/>
              <a:t>pe</a:t>
            </a:r>
            <a:r>
              <a:rPr lang="en-GB" dirty="0"/>
              <a:t> </a:t>
            </a:r>
            <a:r>
              <a:rPr lang="en-GB" dirty="0" err="1"/>
              <a:t>piata</a:t>
            </a:r>
            <a:r>
              <a:rPr lang="en-GB" dirty="0"/>
              <a:t> </a:t>
            </a:r>
            <a:r>
              <a:rPr lang="en-GB" dirty="0" err="1"/>
              <a:t>muncii</a:t>
            </a:r>
            <a:r>
              <a:rPr lang="en-GB" dirty="0"/>
              <a:t>;</a:t>
            </a:r>
          </a:p>
          <a:p>
            <a:pPr algn="just"/>
            <a:endParaRPr lang="en-GB" dirty="0"/>
          </a:p>
        </p:txBody>
      </p:sp>
    </p:spTree>
    <p:extLst>
      <p:ext uri="{BB962C8B-B14F-4D97-AF65-F5344CB8AC3E}">
        <p14:creationId xmlns:p14="http://schemas.microsoft.com/office/powerpoint/2010/main" val="3884627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E</a:t>
            </a:r>
            <a:r>
              <a:rPr lang="fr-FR" b="1" dirty="0" err="1"/>
              <a:t>fect</a:t>
            </a:r>
            <a:r>
              <a:rPr lang="ro-RO" b="1" dirty="0"/>
              <a:t>ele</a:t>
            </a:r>
            <a:r>
              <a:rPr lang="fr-FR" b="1" dirty="0"/>
              <a:t> </a:t>
            </a:r>
            <a:r>
              <a:rPr lang="fr-FR" b="1" dirty="0" err="1"/>
              <a:t>pozitiv</a:t>
            </a:r>
            <a:r>
              <a:rPr lang="ro-RO" b="1" dirty="0"/>
              <a:t>e</a:t>
            </a:r>
            <a:r>
              <a:rPr lang="fr-FR" b="1" dirty="0"/>
              <a:t> </a:t>
            </a:r>
            <a:r>
              <a:rPr lang="ro-RO" b="1" dirty="0"/>
              <a:t>ș</a:t>
            </a:r>
            <a:r>
              <a:rPr lang="fr-FR" b="1" dirty="0"/>
              <a:t>i </a:t>
            </a:r>
            <a:r>
              <a:rPr lang="fr-FR" b="1" dirty="0" err="1"/>
              <a:t>valoare</a:t>
            </a:r>
            <a:r>
              <a:rPr lang="ro-RO" b="1" dirty="0"/>
              <a:t>a</a:t>
            </a:r>
            <a:r>
              <a:rPr lang="fr-FR" b="1" dirty="0"/>
              <a:t> </a:t>
            </a:r>
            <a:r>
              <a:rPr lang="fr-FR" b="1" dirty="0" err="1"/>
              <a:t>adaugata</a:t>
            </a:r>
            <a:r>
              <a:rPr lang="ro-RO" b="1" dirty="0"/>
              <a:t/>
            </a:r>
            <a:br>
              <a:rPr lang="ro-RO" b="1" dirty="0"/>
            </a:br>
            <a:r>
              <a:rPr lang="en-GB" b="1" dirty="0"/>
              <a:t> </a:t>
            </a:r>
            <a:r>
              <a:rPr lang="ro-RO" b="1" dirty="0"/>
              <a:t>generate de proiect, p</a:t>
            </a:r>
            <a:r>
              <a:rPr lang="fr-FR" b="1" dirty="0"/>
              <a:t>e </a:t>
            </a:r>
            <a:r>
              <a:rPr lang="fr-FR" b="1" dirty="0" err="1"/>
              <a:t>termen</a:t>
            </a:r>
            <a:r>
              <a:rPr lang="fr-FR" b="1" dirty="0"/>
              <a:t> </a:t>
            </a:r>
            <a:r>
              <a:rPr lang="fr-FR" b="1" dirty="0" err="1"/>
              <a:t>lung</a:t>
            </a:r>
            <a:endParaRPr lang="en-GB" dirty="0"/>
          </a:p>
        </p:txBody>
      </p:sp>
      <p:sp>
        <p:nvSpPr>
          <p:cNvPr id="3" name="Content Placeholder 2"/>
          <p:cNvSpPr>
            <a:spLocks noGrp="1"/>
          </p:cNvSpPr>
          <p:nvPr>
            <p:ph idx="1"/>
          </p:nvPr>
        </p:nvSpPr>
        <p:spPr/>
        <p:txBody>
          <a:bodyPr/>
          <a:lstStyle/>
          <a:p>
            <a:pPr lvl="0"/>
            <a:r>
              <a:rPr lang="en-GB" dirty="0" err="1"/>
              <a:t>cresterea</a:t>
            </a:r>
            <a:r>
              <a:rPr lang="en-GB" dirty="0"/>
              <a:t> </a:t>
            </a:r>
            <a:r>
              <a:rPr lang="en-GB" dirty="0" err="1"/>
              <a:t>sanselor</a:t>
            </a:r>
            <a:r>
              <a:rPr lang="en-GB" dirty="0"/>
              <a:t> de </a:t>
            </a:r>
            <a:r>
              <a:rPr lang="en-GB" dirty="0" err="1"/>
              <a:t>integrare</a:t>
            </a:r>
            <a:r>
              <a:rPr lang="en-GB" dirty="0"/>
              <a:t> </a:t>
            </a:r>
            <a:r>
              <a:rPr lang="en-GB" dirty="0" err="1"/>
              <a:t>durabila</a:t>
            </a:r>
            <a:r>
              <a:rPr lang="en-GB" dirty="0"/>
              <a:t> </a:t>
            </a:r>
            <a:r>
              <a:rPr lang="en-GB" dirty="0" err="1"/>
              <a:t>pe</a:t>
            </a:r>
            <a:r>
              <a:rPr lang="en-GB" dirty="0"/>
              <a:t> </a:t>
            </a:r>
            <a:r>
              <a:rPr lang="en-GB" dirty="0" err="1"/>
              <a:t>piata</a:t>
            </a:r>
            <a:r>
              <a:rPr lang="en-GB" dirty="0"/>
              <a:t> </a:t>
            </a:r>
            <a:r>
              <a:rPr lang="en-GB" dirty="0" err="1"/>
              <a:t>muncii</a:t>
            </a:r>
            <a:r>
              <a:rPr lang="en-GB" dirty="0"/>
              <a:t> </a:t>
            </a:r>
            <a:r>
              <a:rPr lang="en-GB" dirty="0" err="1"/>
              <a:t>pentru</a:t>
            </a:r>
            <a:r>
              <a:rPr lang="en-GB" dirty="0"/>
              <a:t> </a:t>
            </a:r>
            <a:r>
              <a:rPr lang="en-GB" dirty="0" err="1"/>
              <a:t>cei</a:t>
            </a:r>
            <a:r>
              <a:rPr lang="en-GB" dirty="0"/>
              <a:t> </a:t>
            </a:r>
            <a:r>
              <a:rPr lang="en-GB" b="1" dirty="0"/>
              <a:t>60 de </a:t>
            </a:r>
            <a:r>
              <a:rPr lang="en-GB" b="1" dirty="0" err="1"/>
              <a:t>tineri</a:t>
            </a:r>
            <a:r>
              <a:rPr lang="en-GB" b="1" dirty="0"/>
              <a:t> </a:t>
            </a:r>
            <a:r>
              <a:rPr lang="en-GB" b="1" dirty="0" err="1"/>
              <a:t>si</a:t>
            </a:r>
            <a:r>
              <a:rPr lang="en-GB" b="1" dirty="0"/>
              <a:t> </a:t>
            </a:r>
            <a:r>
              <a:rPr lang="en-GB" b="1" dirty="0" err="1"/>
              <a:t>adulti</a:t>
            </a:r>
            <a:r>
              <a:rPr lang="en-GB" b="1" dirty="0"/>
              <a:t> care </a:t>
            </a:r>
            <a:r>
              <a:rPr lang="en-GB" b="1" dirty="0" err="1"/>
              <a:t>obtin</a:t>
            </a:r>
            <a:r>
              <a:rPr lang="en-GB" b="1" dirty="0"/>
              <a:t> o</a:t>
            </a:r>
            <a:r>
              <a:rPr lang="en-GB" dirty="0"/>
              <a:t> </a:t>
            </a:r>
            <a:r>
              <a:rPr lang="en-GB" dirty="0" err="1"/>
              <a:t>calificare</a:t>
            </a:r>
            <a:r>
              <a:rPr lang="en-GB" dirty="0"/>
              <a:t> </a:t>
            </a:r>
            <a:r>
              <a:rPr lang="en-GB" dirty="0" err="1"/>
              <a:t>profesionala</a:t>
            </a:r>
            <a:r>
              <a:rPr lang="en-GB" dirty="0"/>
              <a:t> de </a:t>
            </a:r>
            <a:r>
              <a:rPr lang="en-GB" dirty="0" err="1"/>
              <a:t>nivel</a:t>
            </a:r>
            <a:r>
              <a:rPr lang="en-GB" dirty="0"/>
              <a:t> 3 </a:t>
            </a:r>
            <a:r>
              <a:rPr lang="en-GB" dirty="0" err="1"/>
              <a:t>prin</a:t>
            </a:r>
            <a:r>
              <a:rPr lang="en-GB" dirty="0"/>
              <a:t> </a:t>
            </a:r>
            <a:r>
              <a:rPr lang="en-GB" dirty="0" err="1"/>
              <a:t>participarea</a:t>
            </a:r>
            <a:r>
              <a:rPr lang="en-GB" dirty="0"/>
              <a:t> </a:t>
            </a:r>
            <a:r>
              <a:rPr lang="en-GB" dirty="0" err="1"/>
              <a:t>si</a:t>
            </a:r>
            <a:r>
              <a:rPr lang="en-GB" dirty="0"/>
              <a:t> </a:t>
            </a:r>
            <a:r>
              <a:rPr lang="en-GB" dirty="0" err="1"/>
              <a:t>finalizarea</a:t>
            </a:r>
            <a:r>
              <a:rPr lang="en-GB" dirty="0"/>
              <a:t> </a:t>
            </a:r>
            <a:r>
              <a:rPr lang="en-GB" dirty="0" err="1"/>
              <a:t>stagiilor</a:t>
            </a:r>
            <a:r>
              <a:rPr lang="en-GB" dirty="0"/>
              <a:t> de </a:t>
            </a:r>
            <a:r>
              <a:rPr lang="en-GB" dirty="0" err="1"/>
              <a:t>pregatire</a:t>
            </a:r>
            <a:r>
              <a:rPr lang="en-GB" dirty="0"/>
              <a:t> </a:t>
            </a:r>
            <a:r>
              <a:rPr lang="en-GB" dirty="0" err="1"/>
              <a:t>practica</a:t>
            </a:r>
            <a:r>
              <a:rPr lang="en-GB" dirty="0"/>
              <a:t> cu </a:t>
            </a:r>
            <a:r>
              <a:rPr lang="en-GB" dirty="0" err="1"/>
              <a:t>durata</a:t>
            </a:r>
            <a:r>
              <a:rPr lang="en-GB" dirty="0"/>
              <a:t> de 720 de ore;</a:t>
            </a:r>
          </a:p>
          <a:p>
            <a:endParaRPr lang="en-GB" dirty="0"/>
          </a:p>
        </p:txBody>
      </p:sp>
    </p:spTree>
    <p:extLst>
      <p:ext uri="{BB962C8B-B14F-4D97-AF65-F5344CB8AC3E}">
        <p14:creationId xmlns:p14="http://schemas.microsoft.com/office/powerpoint/2010/main" val="420639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E</a:t>
            </a:r>
            <a:r>
              <a:rPr lang="fr-FR" b="1" dirty="0" err="1"/>
              <a:t>fect</a:t>
            </a:r>
            <a:r>
              <a:rPr lang="ro-RO" b="1" dirty="0"/>
              <a:t>ele</a:t>
            </a:r>
            <a:r>
              <a:rPr lang="fr-FR" b="1" dirty="0"/>
              <a:t> </a:t>
            </a:r>
            <a:r>
              <a:rPr lang="fr-FR" b="1" dirty="0" err="1"/>
              <a:t>pozitiv</a:t>
            </a:r>
            <a:r>
              <a:rPr lang="ro-RO" b="1" dirty="0"/>
              <a:t>e</a:t>
            </a:r>
            <a:r>
              <a:rPr lang="fr-FR" b="1" dirty="0"/>
              <a:t> </a:t>
            </a:r>
            <a:r>
              <a:rPr lang="ro-RO" b="1" dirty="0"/>
              <a:t>ș</a:t>
            </a:r>
            <a:r>
              <a:rPr lang="fr-FR" b="1" dirty="0"/>
              <a:t>i </a:t>
            </a:r>
            <a:r>
              <a:rPr lang="fr-FR" b="1" dirty="0" err="1"/>
              <a:t>valoare</a:t>
            </a:r>
            <a:r>
              <a:rPr lang="ro-RO" b="1" dirty="0"/>
              <a:t>a</a:t>
            </a:r>
            <a:r>
              <a:rPr lang="fr-FR" b="1" dirty="0"/>
              <a:t> </a:t>
            </a:r>
            <a:r>
              <a:rPr lang="fr-FR" b="1" dirty="0" err="1"/>
              <a:t>adaugata</a:t>
            </a:r>
            <a:r>
              <a:rPr lang="ro-RO" b="1" dirty="0"/>
              <a:t/>
            </a:r>
            <a:br>
              <a:rPr lang="ro-RO" b="1" dirty="0"/>
            </a:br>
            <a:r>
              <a:rPr lang="en-GB" b="1" dirty="0"/>
              <a:t> </a:t>
            </a:r>
            <a:r>
              <a:rPr lang="ro-RO" b="1" dirty="0"/>
              <a:t>generate de proiect, p</a:t>
            </a:r>
            <a:r>
              <a:rPr lang="fr-FR" b="1" dirty="0"/>
              <a:t>e </a:t>
            </a:r>
            <a:r>
              <a:rPr lang="fr-FR" b="1" dirty="0" err="1"/>
              <a:t>termen</a:t>
            </a:r>
            <a:r>
              <a:rPr lang="fr-FR" b="1" dirty="0"/>
              <a:t> </a:t>
            </a:r>
            <a:r>
              <a:rPr lang="fr-FR" b="1" dirty="0" err="1"/>
              <a:t>lung</a:t>
            </a:r>
            <a:endParaRPr lang="en-GB" dirty="0"/>
          </a:p>
        </p:txBody>
      </p:sp>
      <p:sp>
        <p:nvSpPr>
          <p:cNvPr id="3" name="Content Placeholder 2"/>
          <p:cNvSpPr>
            <a:spLocks noGrp="1"/>
          </p:cNvSpPr>
          <p:nvPr>
            <p:ph idx="1"/>
          </p:nvPr>
        </p:nvSpPr>
        <p:spPr>
          <a:xfrm>
            <a:off x="457200" y="1447800"/>
            <a:ext cx="8458200" cy="5105400"/>
          </a:xfrm>
        </p:spPr>
        <p:txBody>
          <a:bodyPr>
            <a:noAutofit/>
          </a:bodyPr>
          <a:lstStyle/>
          <a:p>
            <a:pPr lvl="0" algn="just"/>
            <a:r>
              <a:rPr lang="ro-RO" sz="1800" dirty="0" err="1"/>
              <a:t>F</a:t>
            </a:r>
            <a:r>
              <a:rPr lang="en-GB" sz="1800" dirty="0" err="1" smtClean="0"/>
              <a:t>urnizarea</a:t>
            </a:r>
            <a:r>
              <a:rPr lang="en-GB" sz="1800" dirty="0"/>
              <a:t>, la </a:t>
            </a:r>
            <a:r>
              <a:rPr lang="en-GB" sz="1800" dirty="0" err="1"/>
              <a:t>nivelul</a:t>
            </a:r>
            <a:r>
              <a:rPr lang="en-GB" sz="1800" dirty="0"/>
              <a:t> </a:t>
            </a:r>
            <a:r>
              <a:rPr lang="en-GB" sz="1800" dirty="0" err="1"/>
              <a:t>judetului</a:t>
            </a:r>
            <a:r>
              <a:rPr lang="en-GB" sz="1800" dirty="0"/>
              <a:t> </a:t>
            </a:r>
            <a:r>
              <a:rPr lang="en-GB" sz="1800" dirty="0" err="1"/>
              <a:t>Dolj</a:t>
            </a:r>
            <a:r>
              <a:rPr lang="en-GB" sz="1800" dirty="0"/>
              <a:t>, a </a:t>
            </a:r>
            <a:r>
              <a:rPr lang="en-GB" sz="1800" dirty="0" err="1"/>
              <a:t>unui</a:t>
            </a:r>
            <a:r>
              <a:rPr lang="en-GB" sz="1800" dirty="0"/>
              <a:t> program de tip “A </a:t>
            </a:r>
            <a:r>
              <a:rPr lang="en-GB" sz="1800" dirty="0" err="1"/>
              <a:t>doua</a:t>
            </a:r>
            <a:r>
              <a:rPr lang="en-GB" sz="1800" dirty="0"/>
              <a:t> </a:t>
            </a:r>
            <a:r>
              <a:rPr lang="en-GB" sz="1800" dirty="0" err="1"/>
              <a:t>sansa</a:t>
            </a:r>
            <a:r>
              <a:rPr lang="en-GB" sz="1800" dirty="0"/>
              <a:t>” </a:t>
            </a:r>
            <a:r>
              <a:rPr lang="en-GB" sz="1800" dirty="0" err="1"/>
              <a:t>pentru</a:t>
            </a:r>
            <a:r>
              <a:rPr lang="en-GB" sz="1800" dirty="0"/>
              <a:t> </a:t>
            </a:r>
            <a:r>
              <a:rPr lang="en-GB" sz="1800" dirty="0" err="1"/>
              <a:t>invatamant</a:t>
            </a:r>
            <a:r>
              <a:rPr lang="en-GB" sz="1800" dirty="0"/>
              <a:t> </a:t>
            </a:r>
            <a:r>
              <a:rPr lang="en-GB" sz="1800" dirty="0" err="1"/>
              <a:t>secundar</a:t>
            </a:r>
            <a:r>
              <a:rPr lang="en-GB" sz="1800" dirty="0"/>
              <a:t> inferior de </a:t>
            </a:r>
            <a:r>
              <a:rPr lang="en-GB" sz="1800" dirty="0" err="1"/>
              <a:t>calitate</a:t>
            </a:r>
            <a:r>
              <a:rPr lang="en-GB" sz="1800" dirty="0"/>
              <a:t> </a:t>
            </a:r>
            <a:r>
              <a:rPr lang="en-GB" sz="1800" dirty="0" err="1"/>
              <a:t>prin</a:t>
            </a:r>
            <a:r>
              <a:rPr lang="en-GB" sz="1800" dirty="0"/>
              <a:t>:</a:t>
            </a:r>
          </a:p>
          <a:p>
            <a:pPr algn="just"/>
            <a:r>
              <a:rPr lang="en-GB" sz="1800" dirty="0"/>
              <a:t>             </a:t>
            </a:r>
            <a:r>
              <a:rPr lang="fr-FR" sz="1800" dirty="0"/>
              <a:t>1) </a:t>
            </a:r>
            <a:r>
              <a:rPr lang="fr-FR" sz="1800" dirty="0" err="1"/>
              <a:t>utilizarea</a:t>
            </a:r>
            <a:r>
              <a:rPr lang="fr-FR" sz="1800" dirty="0"/>
              <a:t> de </a:t>
            </a:r>
            <a:r>
              <a:rPr lang="fr-FR" sz="1800" dirty="0" err="1"/>
              <a:t>materiale</a:t>
            </a:r>
            <a:r>
              <a:rPr lang="fr-FR" sz="1800" dirty="0"/>
              <a:t> de </a:t>
            </a:r>
            <a:r>
              <a:rPr lang="fr-FR" sz="1800" dirty="0" err="1"/>
              <a:t>predare</a:t>
            </a:r>
            <a:r>
              <a:rPr lang="fr-FR" sz="1800" dirty="0"/>
              <a:t>, </a:t>
            </a:r>
            <a:r>
              <a:rPr lang="fr-FR" sz="1800" dirty="0" err="1"/>
              <a:t>invatare</a:t>
            </a:r>
            <a:r>
              <a:rPr lang="fr-FR" sz="1800" dirty="0"/>
              <a:t> si </a:t>
            </a:r>
            <a:r>
              <a:rPr lang="fr-FR" sz="1800" dirty="0" err="1"/>
              <a:t>evaluare</a:t>
            </a:r>
            <a:r>
              <a:rPr lang="fr-FR" sz="1800" dirty="0"/>
              <a:t> </a:t>
            </a:r>
            <a:r>
              <a:rPr lang="fr-FR" sz="1800" dirty="0" err="1"/>
              <a:t>elaborate</a:t>
            </a:r>
            <a:r>
              <a:rPr lang="fr-FR" sz="1800" dirty="0"/>
              <a:t> </a:t>
            </a:r>
            <a:r>
              <a:rPr lang="fr-FR" sz="1800" dirty="0" err="1"/>
              <a:t>avand</a:t>
            </a:r>
            <a:r>
              <a:rPr lang="fr-FR" sz="1800" dirty="0"/>
              <a:t> in </a:t>
            </a:r>
            <a:r>
              <a:rPr lang="fr-FR" sz="1800" dirty="0" err="1"/>
              <a:t>vedere</a:t>
            </a:r>
            <a:r>
              <a:rPr lang="fr-FR" sz="1800" dirty="0"/>
              <a:t> </a:t>
            </a:r>
            <a:r>
              <a:rPr lang="fr-FR" sz="1800" dirty="0" err="1"/>
              <a:t>nevoile</a:t>
            </a:r>
            <a:r>
              <a:rPr lang="fr-FR" sz="1800" dirty="0"/>
              <a:t> </a:t>
            </a:r>
            <a:r>
              <a:rPr lang="fr-FR" sz="1800" dirty="0" err="1"/>
              <a:t>individuale</a:t>
            </a:r>
            <a:r>
              <a:rPr lang="fr-FR" sz="1800" dirty="0"/>
              <a:t> si/ </a:t>
            </a:r>
            <a:r>
              <a:rPr lang="fr-FR" sz="1800" dirty="0" err="1"/>
              <a:t>sau</a:t>
            </a:r>
            <a:r>
              <a:rPr lang="fr-FR" sz="1800" dirty="0"/>
              <a:t> de </a:t>
            </a:r>
            <a:r>
              <a:rPr lang="fr-FR" sz="1800" dirty="0" err="1"/>
              <a:t>grup</a:t>
            </a:r>
            <a:r>
              <a:rPr lang="fr-FR" sz="1800" dirty="0"/>
              <a:t> ale </a:t>
            </a:r>
            <a:r>
              <a:rPr lang="fr-FR" sz="1800" dirty="0" err="1"/>
              <a:t>persoanelor</a:t>
            </a:r>
            <a:r>
              <a:rPr lang="fr-FR" sz="1800" dirty="0"/>
              <a:t> care nu </a:t>
            </a:r>
            <a:r>
              <a:rPr lang="fr-FR" sz="1800" dirty="0" err="1"/>
              <a:t>si-au</a:t>
            </a:r>
            <a:r>
              <a:rPr lang="fr-FR" sz="1800" dirty="0"/>
              <a:t> </a:t>
            </a:r>
            <a:r>
              <a:rPr lang="fr-FR" sz="1800" dirty="0" err="1"/>
              <a:t>finalizat</a:t>
            </a:r>
            <a:r>
              <a:rPr lang="fr-FR" sz="1800" dirty="0"/>
              <a:t> </a:t>
            </a:r>
            <a:r>
              <a:rPr lang="fr-FR" sz="1800" dirty="0" err="1"/>
              <a:t>invatmantul</a:t>
            </a:r>
            <a:r>
              <a:rPr lang="fr-FR" sz="1800" dirty="0"/>
              <a:t> </a:t>
            </a:r>
            <a:r>
              <a:rPr lang="fr-FR" sz="1800" dirty="0" err="1"/>
              <a:t>obligatoriu</a:t>
            </a:r>
            <a:r>
              <a:rPr lang="fr-FR" sz="1800" dirty="0"/>
              <a:t>; </a:t>
            </a:r>
            <a:r>
              <a:rPr lang="fr-FR" sz="1800" dirty="0" err="1"/>
              <a:t>materiale</a:t>
            </a:r>
            <a:r>
              <a:rPr lang="fr-FR" sz="1800" dirty="0"/>
              <a:t> </a:t>
            </a:r>
            <a:r>
              <a:rPr lang="fr-FR" sz="1800" dirty="0" err="1"/>
              <a:t>disponibile</a:t>
            </a:r>
            <a:r>
              <a:rPr lang="fr-FR" sz="1800" dirty="0"/>
              <a:t> si on-line, in format </a:t>
            </a:r>
            <a:r>
              <a:rPr lang="fr-FR" sz="1800" dirty="0" err="1"/>
              <a:t>electronic</a:t>
            </a:r>
            <a:r>
              <a:rPr lang="fr-FR" sz="1800" dirty="0"/>
              <a:t>;</a:t>
            </a:r>
            <a:endParaRPr lang="en-GB" sz="1800" dirty="0"/>
          </a:p>
          <a:p>
            <a:pPr algn="just"/>
            <a:r>
              <a:rPr lang="fr-FR" sz="1800" dirty="0"/>
              <a:t>             </a:t>
            </a:r>
            <a:r>
              <a:rPr lang="en-GB" sz="1800" dirty="0"/>
              <a:t>2) </a:t>
            </a:r>
            <a:r>
              <a:rPr lang="en-GB" sz="1800" dirty="0" err="1"/>
              <a:t>dotarea</a:t>
            </a:r>
            <a:r>
              <a:rPr lang="en-GB" sz="1800" dirty="0"/>
              <a:t> a 10 </a:t>
            </a:r>
            <a:r>
              <a:rPr lang="en-GB" sz="1800" dirty="0" err="1"/>
              <a:t>unitati</a:t>
            </a:r>
            <a:r>
              <a:rPr lang="en-GB" sz="1800" dirty="0"/>
              <a:t> de </a:t>
            </a:r>
            <a:r>
              <a:rPr lang="en-GB" sz="1800" dirty="0" err="1"/>
              <a:t>invatamant</a:t>
            </a:r>
            <a:r>
              <a:rPr lang="en-GB" sz="1800" dirty="0"/>
              <a:t> </a:t>
            </a:r>
            <a:r>
              <a:rPr lang="en-GB" sz="1800" dirty="0" err="1"/>
              <a:t>preuniversitar</a:t>
            </a:r>
            <a:r>
              <a:rPr lang="en-GB" sz="1800" dirty="0"/>
              <a:t> </a:t>
            </a:r>
            <a:r>
              <a:rPr lang="en-GB" sz="1800" dirty="0" err="1"/>
              <a:t>ce</a:t>
            </a:r>
            <a:r>
              <a:rPr lang="en-GB" sz="1800" dirty="0"/>
              <a:t> </a:t>
            </a:r>
            <a:r>
              <a:rPr lang="en-GB" sz="1800" dirty="0" err="1"/>
              <a:t>ofera</a:t>
            </a:r>
            <a:r>
              <a:rPr lang="en-GB" sz="1800" dirty="0"/>
              <a:t> </a:t>
            </a:r>
            <a:r>
              <a:rPr lang="en-GB" sz="1800" dirty="0" err="1"/>
              <a:t>si</a:t>
            </a:r>
            <a:r>
              <a:rPr lang="en-GB" sz="1800" dirty="0"/>
              <a:t> </a:t>
            </a:r>
            <a:r>
              <a:rPr lang="en-GB" sz="1800" dirty="0" err="1"/>
              <a:t>formare</a:t>
            </a:r>
            <a:r>
              <a:rPr lang="en-GB" sz="1800" dirty="0"/>
              <a:t> </a:t>
            </a:r>
            <a:r>
              <a:rPr lang="en-GB" sz="1800" dirty="0" err="1"/>
              <a:t>profesionala</a:t>
            </a:r>
            <a:r>
              <a:rPr lang="en-GB" sz="1800" dirty="0"/>
              <a:t>, din </a:t>
            </a:r>
            <a:r>
              <a:rPr lang="en-GB" sz="1800" dirty="0" err="1"/>
              <a:t>judetul</a:t>
            </a:r>
            <a:r>
              <a:rPr lang="en-GB" sz="1800" dirty="0"/>
              <a:t> </a:t>
            </a:r>
            <a:r>
              <a:rPr lang="en-GB" sz="1800" dirty="0" err="1"/>
              <a:t>Dolj</a:t>
            </a:r>
            <a:r>
              <a:rPr lang="en-GB" sz="1800" dirty="0"/>
              <a:t>, cu </a:t>
            </a:r>
            <a:r>
              <a:rPr lang="en-GB" sz="1800" dirty="0" err="1"/>
              <a:t>echipamentele</a:t>
            </a:r>
            <a:r>
              <a:rPr lang="en-GB" sz="1800" dirty="0"/>
              <a:t> IT </a:t>
            </a:r>
            <a:r>
              <a:rPr lang="en-GB" sz="1800" dirty="0" err="1"/>
              <a:t>si</a:t>
            </a:r>
            <a:r>
              <a:rPr lang="en-GB" sz="1800" dirty="0"/>
              <a:t> </a:t>
            </a:r>
            <a:r>
              <a:rPr lang="en-GB" sz="1800" dirty="0" err="1"/>
              <a:t>licentele</a:t>
            </a:r>
            <a:r>
              <a:rPr lang="en-GB" sz="1800" dirty="0"/>
              <a:t> software </a:t>
            </a:r>
            <a:r>
              <a:rPr lang="en-GB" sz="1800" dirty="0" err="1"/>
              <a:t>necesare</a:t>
            </a:r>
            <a:r>
              <a:rPr lang="en-GB" sz="1800" dirty="0"/>
              <a:t> </a:t>
            </a:r>
            <a:r>
              <a:rPr lang="en-GB" sz="1800" dirty="0" err="1"/>
              <a:t>furnizarii</a:t>
            </a:r>
            <a:r>
              <a:rPr lang="en-GB" sz="1800" dirty="0"/>
              <a:t> </a:t>
            </a:r>
            <a:r>
              <a:rPr lang="en-GB" sz="1800" dirty="0" err="1"/>
              <a:t>programului</a:t>
            </a:r>
            <a:r>
              <a:rPr lang="en-GB" sz="1800" dirty="0"/>
              <a:t> </a:t>
            </a:r>
            <a:r>
              <a:rPr lang="en-GB" sz="1800" dirty="0" err="1"/>
              <a:t>si</a:t>
            </a:r>
            <a:r>
              <a:rPr lang="en-GB" sz="1800" dirty="0"/>
              <a:t> </a:t>
            </a:r>
            <a:r>
              <a:rPr lang="en-GB" sz="1800" dirty="0" err="1"/>
              <a:t>dobandirii</a:t>
            </a:r>
            <a:r>
              <a:rPr lang="en-GB" sz="1800" dirty="0"/>
              <a:t> </a:t>
            </a:r>
            <a:r>
              <a:rPr lang="en-GB" sz="1800" dirty="0" err="1"/>
              <a:t>competentelor</a:t>
            </a:r>
            <a:r>
              <a:rPr lang="en-GB" sz="1800" dirty="0"/>
              <a:t> </a:t>
            </a:r>
            <a:r>
              <a:rPr lang="en-GB" sz="1800" dirty="0" err="1"/>
              <a:t>digitale</a:t>
            </a:r>
            <a:r>
              <a:rPr lang="en-GB" sz="1800" dirty="0"/>
              <a:t> </a:t>
            </a:r>
            <a:r>
              <a:rPr lang="en-GB" sz="1800" dirty="0" err="1"/>
              <a:t>pentru</a:t>
            </a:r>
            <a:r>
              <a:rPr lang="en-GB" sz="1800" dirty="0"/>
              <a:t> </a:t>
            </a:r>
            <a:r>
              <a:rPr lang="en-GB" sz="1800" dirty="0" err="1"/>
              <a:t>persoanele</a:t>
            </a:r>
            <a:r>
              <a:rPr lang="en-GB" sz="1800" dirty="0"/>
              <a:t> care nu </a:t>
            </a:r>
            <a:r>
              <a:rPr lang="en-GB" sz="1800" dirty="0" err="1"/>
              <a:t>si</a:t>
            </a:r>
            <a:r>
              <a:rPr lang="en-GB" sz="1800" dirty="0"/>
              <a:t>-au </a:t>
            </a:r>
            <a:r>
              <a:rPr lang="en-GB" sz="1800" dirty="0" err="1"/>
              <a:t>finalizat</a:t>
            </a:r>
            <a:r>
              <a:rPr lang="en-GB" sz="1800" dirty="0"/>
              <a:t> </a:t>
            </a:r>
            <a:r>
              <a:rPr lang="en-GB" sz="1800" dirty="0" err="1"/>
              <a:t>invatmantul</a:t>
            </a:r>
            <a:r>
              <a:rPr lang="en-GB" sz="1800" dirty="0"/>
              <a:t> </a:t>
            </a:r>
            <a:r>
              <a:rPr lang="en-GB" sz="1800" dirty="0" err="1"/>
              <a:t>obligatoriu</a:t>
            </a:r>
            <a:r>
              <a:rPr lang="en-GB" sz="1800" dirty="0"/>
              <a:t>;</a:t>
            </a:r>
          </a:p>
          <a:p>
            <a:pPr algn="just"/>
            <a:r>
              <a:rPr lang="en-GB" sz="1800" dirty="0"/>
              <a:t>             3) </a:t>
            </a:r>
            <a:r>
              <a:rPr lang="en-GB" sz="1800" dirty="0" err="1"/>
              <a:t>organizarea</a:t>
            </a:r>
            <a:r>
              <a:rPr lang="en-GB" sz="1800" dirty="0"/>
              <a:t>, </a:t>
            </a:r>
            <a:r>
              <a:rPr lang="en-GB" sz="1800" dirty="0" err="1"/>
              <a:t>furnizarea</a:t>
            </a:r>
            <a:r>
              <a:rPr lang="en-GB" sz="1800" dirty="0"/>
              <a:t> </a:t>
            </a:r>
            <a:r>
              <a:rPr lang="en-GB" sz="1800" dirty="0" err="1"/>
              <a:t>si</a:t>
            </a:r>
            <a:r>
              <a:rPr lang="en-GB" sz="1800" dirty="0"/>
              <a:t> </a:t>
            </a:r>
            <a:r>
              <a:rPr lang="en-GB" sz="1800" dirty="0" err="1"/>
              <a:t>monitorizarea</a:t>
            </a:r>
            <a:r>
              <a:rPr lang="en-GB" sz="1800" dirty="0"/>
              <a:t> </a:t>
            </a:r>
            <a:r>
              <a:rPr lang="en-GB" sz="1800" dirty="0" err="1"/>
              <a:t>programului</a:t>
            </a:r>
            <a:r>
              <a:rPr lang="en-GB" sz="1800" dirty="0"/>
              <a:t> de tip “A </a:t>
            </a:r>
            <a:r>
              <a:rPr lang="en-GB" sz="1800" dirty="0" err="1"/>
              <a:t>doua</a:t>
            </a:r>
            <a:r>
              <a:rPr lang="en-GB" sz="1800" dirty="0"/>
              <a:t> </a:t>
            </a:r>
            <a:r>
              <a:rPr lang="en-GB" sz="1800" dirty="0" err="1"/>
              <a:t>sansa</a:t>
            </a:r>
            <a:r>
              <a:rPr lang="en-GB" sz="1800" dirty="0"/>
              <a:t>” de </a:t>
            </a:r>
            <a:r>
              <a:rPr lang="en-GB" sz="1800" dirty="0" err="1"/>
              <a:t>catre</a:t>
            </a:r>
            <a:r>
              <a:rPr lang="en-GB" sz="1800" dirty="0"/>
              <a:t> personal didactic, personal de </a:t>
            </a:r>
            <a:r>
              <a:rPr lang="en-GB" sz="1800" dirty="0" err="1"/>
              <a:t>sprijin</a:t>
            </a:r>
            <a:r>
              <a:rPr lang="en-GB" sz="1800" dirty="0"/>
              <a:t> </a:t>
            </a:r>
            <a:r>
              <a:rPr lang="en-GB" sz="1800" dirty="0" err="1"/>
              <a:t>si</a:t>
            </a:r>
            <a:r>
              <a:rPr lang="en-GB" sz="1800" dirty="0"/>
              <a:t> personal </a:t>
            </a:r>
            <a:r>
              <a:rPr lang="en-GB" sz="1800" dirty="0" err="1"/>
              <a:t>auxiliar</a:t>
            </a:r>
            <a:r>
              <a:rPr lang="en-GB" sz="1800" dirty="0"/>
              <a:t> </a:t>
            </a:r>
            <a:r>
              <a:rPr lang="en-GB" sz="1800" dirty="0" err="1"/>
              <a:t>ce</a:t>
            </a:r>
            <a:r>
              <a:rPr lang="en-GB" sz="1800" dirty="0"/>
              <a:t> </a:t>
            </a:r>
            <a:r>
              <a:rPr lang="en-GB" sz="1800" dirty="0" err="1"/>
              <a:t>detin</a:t>
            </a:r>
            <a:r>
              <a:rPr lang="en-GB" sz="1800" dirty="0"/>
              <a:t> </a:t>
            </a:r>
            <a:r>
              <a:rPr lang="en-GB" sz="1800" dirty="0" err="1"/>
              <a:t>competente</a:t>
            </a:r>
            <a:r>
              <a:rPr lang="en-GB" sz="1800" dirty="0"/>
              <a:t> </a:t>
            </a:r>
            <a:r>
              <a:rPr lang="en-GB" sz="1800" dirty="0" err="1"/>
              <a:t>imbunatatite</a:t>
            </a:r>
            <a:r>
              <a:rPr lang="en-GB" sz="1800" dirty="0"/>
              <a:t> in </a:t>
            </a:r>
            <a:r>
              <a:rPr lang="en-GB" sz="1800" dirty="0" err="1"/>
              <a:t>vederea</a:t>
            </a:r>
            <a:r>
              <a:rPr lang="en-GB" sz="1800" dirty="0"/>
              <a:t> </a:t>
            </a:r>
            <a:r>
              <a:rPr lang="en-GB" sz="1800" dirty="0" err="1"/>
              <a:t>promovarii</a:t>
            </a:r>
            <a:r>
              <a:rPr lang="en-GB" sz="1800" dirty="0"/>
              <a:t> de </a:t>
            </a:r>
            <a:r>
              <a:rPr lang="en-GB" sz="1800" dirty="0" err="1"/>
              <a:t>servicii</a:t>
            </a:r>
            <a:r>
              <a:rPr lang="en-GB" sz="1800" dirty="0"/>
              <a:t> </a:t>
            </a:r>
            <a:r>
              <a:rPr lang="en-GB" sz="1800" dirty="0" err="1"/>
              <a:t>educationale</a:t>
            </a:r>
            <a:r>
              <a:rPr lang="en-GB" sz="1800" dirty="0"/>
              <a:t> de </a:t>
            </a:r>
            <a:r>
              <a:rPr lang="en-GB" sz="1800" dirty="0" err="1"/>
              <a:t>calitate</a:t>
            </a:r>
            <a:r>
              <a:rPr lang="en-GB" sz="1800" dirty="0"/>
              <a:t> orientate </a:t>
            </a:r>
            <a:r>
              <a:rPr lang="en-GB" sz="1800" dirty="0" err="1"/>
              <a:t>pe</a:t>
            </a:r>
            <a:r>
              <a:rPr lang="en-GB" sz="1800" dirty="0"/>
              <a:t> </a:t>
            </a:r>
            <a:r>
              <a:rPr lang="en-GB" sz="1800" dirty="0" err="1"/>
              <a:t>nevoile</a:t>
            </a:r>
            <a:r>
              <a:rPr lang="en-GB" sz="1800" dirty="0"/>
              <a:t> </a:t>
            </a:r>
            <a:r>
              <a:rPr lang="en-GB" sz="1800" dirty="0" err="1"/>
              <a:t>elevilor</a:t>
            </a:r>
            <a:r>
              <a:rPr lang="en-GB" sz="1800" dirty="0"/>
              <a:t> </a:t>
            </a:r>
            <a:r>
              <a:rPr lang="en-GB" sz="1800" dirty="0" err="1"/>
              <a:t>si</a:t>
            </a:r>
            <a:r>
              <a:rPr lang="en-GB" sz="1800" dirty="0"/>
              <a:t> </a:t>
            </a:r>
            <a:r>
              <a:rPr lang="en-GB" sz="1800" dirty="0" err="1"/>
              <a:t>elaborarii</a:t>
            </a:r>
            <a:r>
              <a:rPr lang="en-GB" sz="1800" dirty="0"/>
              <a:t> de </a:t>
            </a:r>
            <a:r>
              <a:rPr lang="en-GB" sz="1800" dirty="0" err="1"/>
              <a:t>planuri</a:t>
            </a:r>
            <a:r>
              <a:rPr lang="en-GB" sz="1800" dirty="0"/>
              <a:t> de </a:t>
            </a:r>
            <a:r>
              <a:rPr lang="en-GB" sz="1800" dirty="0" err="1"/>
              <a:t>dezvoltare</a:t>
            </a:r>
            <a:r>
              <a:rPr lang="en-GB" sz="1800" dirty="0"/>
              <a:t> </a:t>
            </a:r>
            <a:r>
              <a:rPr lang="en-GB" sz="1800" dirty="0" err="1"/>
              <a:t>educationale</a:t>
            </a:r>
            <a:r>
              <a:rPr lang="en-GB" sz="1800" dirty="0"/>
              <a:t> </a:t>
            </a:r>
            <a:r>
              <a:rPr lang="en-GB" sz="1800" dirty="0" err="1"/>
              <a:t>generale</a:t>
            </a:r>
            <a:r>
              <a:rPr lang="en-GB" sz="1800" dirty="0"/>
              <a:t> </a:t>
            </a:r>
            <a:r>
              <a:rPr lang="en-GB" sz="1800" dirty="0" err="1"/>
              <a:t>si</a:t>
            </a:r>
            <a:r>
              <a:rPr lang="en-GB" sz="1800" dirty="0"/>
              <a:t> </a:t>
            </a:r>
            <a:r>
              <a:rPr lang="en-GB" sz="1800" dirty="0" err="1"/>
              <a:t>specifice</a:t>
            </a:r>
            <a:r>
              <a:rPr lang="en-GB" sz="1800" dirty="0"/>
              <a:t> </a:t>
            </a:r>
            <a:r>
              <a:rPr lang="en-GB" sz="1800" dirty="0" err="1"/>
              <a:t>readucerii</a:t>
            </a:r>
            <a:r>
              <a:rPr lang="en-GB" sz="1800" dirty="0"/>
              <a:t> </a:t>
            </a:r>
            <a:r>
              <a:rPr lang="en-GB" sz="1800" dirty="0" err="1"/>
              <a:t>si</a:t>
            </a:r>
            <a:r>
              <a:rPr lang="en-GB" sz="1800" dirty="0"/>
              <a:t> </a:t>
            </a:r>
            <a:r>
              <a:rPr lang="en-GB" sz="1800" dirty="0" err="1"/>
              <a:t>mentinerii</a:t>
            </a:r>
            <a:r>
              <a:rPr lang="en-GB" sz="1800" dirty="0"/>
              <a:t> in </a:t>
            </a:r>
            <a:r>
              <a:rPr lang="en-GB" sz="1800" dirty="0" err="1"/>
              <a:t>sistemul</a:t>
            </a:r>
            <a:r>
              <a:rPr lang="en-GB" sz="1800" dirty="0"/>
              <a:t> de </a:t>
            </a:r>
            <a:r>
              <a:rPr lang="en-GB" sz="1800" dirty="0" err="1"/>
              <a:t>educatie</a:t>
            </a:r>
            <a:r>
              <a:rPr lang="en-GB" sz="1800" dirty="0"/>
              <a:t> </a:t>
            </a:r>
            <a:r>
              <a:rPr lang="en-GB" sz="1800" dirty="0" err="1"/>
              <a:t>si</a:t>
            </a:r>
            <a:r>
              <a:rPr lang="en-GB" sz="1800" dirty="0"/>
              <a:t> </a:t>
            </a:r>
            <a:r>
              <a:rPr lang="en-GB" sz="1800" dirty="0" err="1"/>
              <a:t>formare</a:t>
            </a:r>
            <a:r>
              <a:rPr lang="en-GB" sz="1800" dirty="0"/>
              <a:t> a </a:t>
            </a:r>
            <a:r>
              <a:rPr lang="en-GB" sz="1800" dirty="0" err="1"/>
              <a:t>persoanelor</a:t>
            </a:r>
            <a:r>
              <a:rPr lang="en-GB" sz="1800" dirty="0"/>
              <a:t> care nu </a:t>
            </a:r>
            <a:r>
              <a:rPr lang="en-GB" sz="1800" dirty="0" err="1"/>
              <a:t>si</a:t>
            </a:r>
            <a:r>
              <a:rPr lang="en-GB" sz="1800" dirty="0"/>
              <a:t>-au </a:t>
            </a:r>
            <a:r>
              <a:rPr lang="en-GB" sz="1800" dirty="0" err="1"/>
              <a:t>finalizat</a:t>
            </a:r>
            <a:r>
              <a:rPr lang="en-GB" sz="1800" dirty="0"/>
              <a:t> </a:t>
            </a:r>
            <a:r>
              <a:rPr lang="en-GB" sz="1800" dirty="0" err="1"/>
              <a:t>invatamantul</a:t>
            </a:r>
            <a:r>
              <a:rPr lang="en-GB" sz="1800" dirty="0"/>
              <a:t> </a:t>
            </a:r>
            <a:r>
              <a:rPr lang="en-GB" sz="1800" dirty="0" err="1"/>
              <a:t>obligatoriu</a:t>
            </a:r>
            <a:r>
              <a:rPr lang="en-GB" sz="1800" dirty="0"/>
              <a:t>;</a:t>
            </a:r>
          </a:p>
          <a:p>
            <a:pPr algn="just"/>
            <a:r>
              <a:rPr lang="en-GB" sz="1800" dirty="0"/>
              <a:t>              </a:t>
            </a:r>
            <a:r>
              <a:rPr lang="fr-FR" sz="1800" dirty="0"/>
              <a:t>4) </a:t>
            </a:r>
            <a:r>
              <a:rPr lang="fr-FR" sz="1800" dirty="0" err="1"/>
              <a:t>acompanierea</a:t>
            </a:r>
            <a:r>
              <a:rPr lang="fr-FR" sz="1800" dirty="0"/>
              <a:t> </a:t>
            </a:r>
            <a:r>
              <a:rPr lang="fr-FR" sz="1800" dirty="0" err="1"/>
              <a:t>programului</a:t>
            </a:r>
            <a:r>
              <a:rPr lang="fr-FR" sz="1800" dirty="0"/>
              <a:t> de tip “A </a:t>
            </a:r>
            <a:r>
              <a:rPr lang="fr-FR" sz="1800" dirty="0" err="1"/>
              <a:t>doua</a:t>
            </a:r>
            <a:r>
              <a:rPr lang="fr-FR" sz="1800" dirty="0"/>
              <a:t> </a:t>
            </a:r>
            <a:r>
              <a:rPr lang="fr-FR" sz="1800" dirty="0" err="1"/>
              <a:t>sansa</a:t>
            </a:r>
            <a:r>
              <a:rPr lang="fr-FR" sz="1800" dirty="0"/>
              <a:t>” </a:t>
            </a:r>
            <a:r>
              <a:rPr lang="fr-FR" sz="1800" dirty="0" err="1"/>
              <a:t>cu</a:t>
            </a:r>
            <a:r>
              <a:rPr lang="fr-FR" sz="1800" dirty="0"/>
              <a:t> </a:t>
            </a:r>
            <a:r>
              <a:rPr lang="fr-FR" sz="1800" dirty="0" err="1"/>
              <a:t>servicii</a:t>
            </a:r>
            <a:r>
              <a:rPr lang="fr-FR" sz="1800" dirty="0"/>
              <a:t> de </a:t>
            </a:r>
            <a:r>
              <a:rPr lang="fr-FR" sz="1800" dirty="0" err="1"/>
              <a:t>consiliere</a:t>
            </a:r>
            <a:r>
              <a:rPr lang="fr-FR" sz="1800" dirty="0"/>
              <a:t> si </a:t>
            </a:r>
            <a:r>
              <a:rPr lang="fr-FR" sz="1800" dirty="0" err="1"/>
              <a:t>orientare</a:t>
            </a:r>
            <a:r>
              <a:rPr lang="fr-FR" sz="1800" dirty="0"/>
              <a:t> a </a:t>
            </a:r>
            <a:r>
              <a:rPr lang="fr-FR" sz="1800" dirty="0" err="1"/>
              <a:t>carierei</a:t>
            </a:r>
            <a:r>
              <a:rPr lang="fr-FR" sz="1800" dirty="0"/>
              <a:t> </a:t>
            </a:r>
            <a:r>
              <a:rPr lang="fr-FR" sz="1800" dirty="0" err="1"/>
              <a:t>pe</a:t>
            </a:r>
            <a:r>
              <a:rPr lang="fr-FR" sz="1800" dirty="0"/>
              <a:t> </a:t>
            </a:r>
            <a:r>
              <a:rPr lang="fr-FR" sz="1800" dirty="0" err="1"/>
              <a:t>tot</a:t>
            </a:r>
            <a:r>
              <a:rPr lang="fr-FR" sz="1800" dirty="0"/>
              <a:t> </a:t>
            </a:r>
            <a:r>
              <a:rPr lang="fr-FR" sz="1800" dirty="0" err="1"/>
              <a:t>parcursul</a:t>
            </a:r>
            <a:r>
              <a:rPr lang="fr-FR" sz="1800" dirty="0"/>
              <a:t> </a:t>
            </a:r>
            <a:r>
              <a:rPr lang="fr-FR" sz="1800" dirty="0" err="1"/>
              <a:t>vietii</a:t>
            </a:r>
            <a:r>
              <a:rPr lang="fr-FR" sz="1800" dirty="0"/>
              <a:t>, </a:t>
            </a:r>
            <a:r>
              <a:rPr lang="fr-FR" sz="1800" dirty="0" err="1"/>
              <a:t>furnizate</a:t>
            </a:r>
            <a:r>
              <a:rPr lang="fr-FR" sz="1800" dirty="0"/>
              <a:t> de </a:t>
            </a:r>
            <a:r>
              <a:rPr lang="fr-FR" sz="1800" dirty="0" err="1"/>
              <a:t>personal</a:t>
            </a:r>
            <a:r>
              <a:rPr lang="fr-FR" sz="1800" dirty="0"/>
              <a:t> de </a:t>
            </a:r>
            <a:r>
              <a:rPr lang="fr-FR" sz="1800" dirty="0" err="1"/>
              <a:t>specialitate</a:t>
            </a:r>
            <a:r>
              <a:rPr lang="fr-FR" sz="1800" dirty="0"/>
              <a:t> ce </a:t>
            </a:r>
            <a:r>
              <a:rPr lang="fr-FR" sz="1800" dirty="0" err="1"/>
              <a:t>detine</a:t>
            </a:r>
            <a:r>
              <a:rPr lang="fr-FR" sz="1800" dirty="0"/>
              <a:t> </a:t>
            </a:r>
            <a:r>
              <a:rPr lang="fr-FR" sz="1800" dirty="0" err="1"/>
              <a:t>competente</a:t>
            </a:r>
            <a:r>
              <a:rPr lang="fr-FR" sz="1800" dirty="0"/>
              <a:t> </a:t>
            </a:r>
            <a:r>
              <a:rPr lang="fr-FR" sz="1800" dirty="0" err="1"/>
              <a:t>specifice</a:t>
            </a:r>
            <a:r>
              <a:rPr lang="fr-FR" sz="1800" dirty="0"/>
              <a:t> </a:t>
            </a:r>
            <a:r>
              <a:rPr lang="fr-FR" sz="1800" dirty="0" err="1"/>
              <a:t>imbunatatite</a:t>
            </a:r>
            <a:r>
              <a:rPr lang="fr-FR" sz="1800" dirty="0"/>
              <a:t>, </a:t>
            </a:r>
            <a:r>
              <a:rPr lang="fr-FR" sz="1800" dirty="0" err="1"/>
              <a:t>pe</a:t>
            </a:r>
            <a:r>
              <a:rPr lang="fr-FR" sz="1800" dirty="0"/>
              <a:t> </a:t>
            </a:r>
            <a:r>
              <a:rPr lang="fr-FR" sz="1800" dirty="0" err="1"/>
              <a:t>toata</a:t>
            </a:r>
            <a:r>
              <a:rPr lang="fr-FR" sz="1800" dirty="0"/>
              <a:t> </a:t>
            </a:r>
            <a:r>
              <a:rPr lang="fr-FR" sz="1800" dirty="0" err="1"/>
              <a:t>durata</a:t>
            </a:r>
            <a:r>
              <a:rPr lang="fr-FR" sz="1800" dirty="0"/>
              <a:t> </a:t>
            </a:r>
            <a:r>
              <a:rPr lang="fr-FR" sz="1800" dirty="0" err="1"/>
              <a:t>acestuia</a:t>
            </a:r>
            <a:r>
              <a:rPr lang="fr-FR" sz="1800" dirty="0"/>
              <a:t>;</a:t>
            </a:r>
            <a:endParaRPr lang="en-GB" sz="1800" dirty="0"/>
          </a:p>
          <a:p>
            <a:pPr algn="just"/>
            <a:endParaRPr lang="en-GB" sz="1800" dirty="0"/>
          </a:p>
        </p:txBody>
      </p:sp>
    </p:spTree>
    <p:extLst>
      <p:ext uri="{BB962C8B-B14F-4D97-AF65-F5344CB8AC3E}">
        <p14:creationId xmlns:p14="http://schemas.microsoft.com/office/powerpoint/2010/main" val="204875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E</a:t>
            </a:r>
            <a:r>
              <a:rPr lang="fr-FR" b="1" dirty="0" err="1"/>
              <a:t>fect</a:t>
            </a:r>
            <a:r>
              <a:rPr lang="ro-RO" b="1" dirty="0"/>
              <a:t>ele</a:t>
            </a:r>
            <a:r>
              <a:rPr lang="fr-FR" b="1" dirty="0"/>
              <a:t> </a:t>
            </a:r>
            <a:r>
              <a:rPr lang="fr-FR" b="1" dirty="0" err="1"/>
              <a:t>pozitiv</a:t>
            </a:r>
            <a:r>
              <a:rPr lang="ro-RO" b="1" dirty="0"/>
              <a:t>e</a:t>
            </a:r>
            <a:r>
              <a:rPr lang="fr-FR" b="1" dirty="0"/>
              <a:t> </a:t>
            </a:r>
            <a:r>
              <a:rPr lang="ro-RO" b="1" dirty="0"/>
              <a:t>ș</a:t>
            </a:r>
            <a:r>
              <a:rPr lang="fr-FR" b="1" dirty="0"/>
              <a:t>i </a:t>
            </a:r>
            <a:r>
              <a:rPr lang="fr-FR" b="1" dirty="0" err="1"/>
              <a:t>valoare</a:t>
            </a:r>
            <a:r>
              <a:rPr lang="ro-RO" b="1" dirty="0"/>
              <a:t>a</a:t>
            </a:r>
            <a:r>
              <a:rPr lang="fr-FR" b="1" dirty="0"/>
              <a:t> </a:t>
            </a:r>
            <a:r>
              <a:rPr lang="fr-FR" b="1" dirty="0" err="1"/>
              <a:t>adaugata</a:t>
            </a:r>
            <a:r>
              <a:rPr lang="ro-RO" b="1" dirty="0"/>
              <a:t/>
            </a:r>
            <a:br>
              <a:rPr lang="ro-RO" b="1" dirty="0"/>
            </a:br>
            <a:r>
              <a:rPr lang="en-GB" b="1" dirty="0"/>
              <a:t> </a:t>
            </a:r>
            <a:r>
              <a:rPr lang="ro-RO" b="1" dirty="0"/>
              <a:t>generate de proiect, p</a:t>
            </a:r>
            <a:r>
              <a:rPr lang="fr-FR" b="1" dirty="0"/>
              <a:t>e </a:t>
            </a:r>
            <a:r>
              <a:rPr lang="fr-FR" b="1" dirty="0" err="1"/>
              <a:t>termen</a:t>
            </a:r>
            <a:r>
              <a:rPr lang="fr-FR" b="1" dirty="0"/>
              <a:t> </a:t>
            </a:r>
            <a:r>
              <a:rPr lang="fr-FR" b="1" dirty="0" err="1"/>
              <a:t>lung</a:t>
            </a:r>
            <a:endParaRPr lang="en-GB" dirty="0"/>
          </a:p>
        </p:txBody>
      </p:sp>
      <p:sp>
        <p:nvSpPr>
          <p:cNvPr id="3" name="Content Placeholder 2"/>
          <p:cNvSpPr>
            <a:spLocks noGrp="1"/>
          </p:cNvSpPr>
          <p:nvPr>
            <p:ph idx="1"/>
          </p:nvPr>
        </p:nvSpPr>
        <p:spPr/>
        <p:txBody>
          <a:bodyPr/>
          <a:lstStyle/>
          <a:p>
            <a:pPr lvl="0"/>
            <a:r>
              <a:rPr lang="en-GB" dirty="0" err="1"/>
              <a:t>informarea</a:t>
            </a:r>
            <a:r>
              <a:rPr lang="en-GB" dirty="0"/>
              <a:t> </a:t>
            </a:r>
            <a:r>
              <a:rPr lang="en-GB" dirty="0" err="1"/>
              <a:t>persoanelor</a:t>
            </a:r>
            <a:r>
              <a:rPr lang="en-GB" dirty="0"/>
              <a:t> din </a:t>
            </a:r>
            <a:r>
              <a:rPr lang="en-GB" dirty="0" err="1"/>
              <a:t>judetul</a:t>
            </a:r>
            <a:r>
              <a:rPr lang="en-GB" dirty="0"/>
              <a:t> </a:t>
            </a:r>
            <a:r>
              <a:rPr lang="en-GB" dirty="0" err="1"/>
              <a:t>Dolj</a:t>
            </a:r>
            <a:r>
              <a:rPr lang="en-GB" dirty="0"/>
              <a:t>, care au </a:t>
            </a:r>
            <a:r>
              <a:rPr lang="en-GB" dirty="0" err="1"/>
              <a:t>parasit</a:t>
            </a:r>
            <a:r>
              <a:rPr lang="en-GB" dirty="0"/>
              <a:t> </a:t>
            </a:r>
            <a:r>
              <a:rPr lang="en-GB" dirty="0" err="1"/>
              <a:t>timpuriu</a:t>
            </a:r>
            <a:r>
              <a:rPr lang="en-GB" dirty="0"/>
              <a:t> </a:t>
            </a:r>
            <a:r>
              <a:rPr lang="en-GB" dirty="0" err="1"/>
              <a:t>școala</a:t>
            </a:r>
            <a:r>
              <a:rPr lang="en-GB" dirty="0"/>
              <a:t>, cu </a:t>
            </a:r>
            <a:r>
              <a:rPr lang="en-GB" dirty="0" err="1"/>
              <a:t>privire</a:t>
            </a:r>
            <a:r>
              <a:rPr lang="en-GB" dirty="0"/>
              <a:t> la </a:t>
            </a:r>
            <a:r>
              <a:rPr lang="en-GB" dirty="0" err="1"/>
              <a:t>beneficiile</a:t>
            </a:r>
            <a:r>
              <a:rPr lang="en-GB" dirty="0"/>
              <a:t> </a:t>
            </a:r>
            <a:r>
              <a:rPr lang="en-GB" dirty="0" err="1"/>
              <a:t>oferite</a:t>
            </a:r>
            <a:r>
              <a:rPr lang="en-GB" dirty="0"/>
              <a:t> de </a:t>
            </a:r>
            <a:r>
              <a:rPr lang="en-GB" dirty="0" err="1"/>
              <a:t>reintoarcerea</a:t>
            </a:r>
            <a:r>
              <a:rPr lang="en-GB" dirty="0"/>
              <a:t> in </a:t>
            </a:r>
            <a:r>
              <a:rPr lang="en-GB" dirty="0" err="1"/>
              <a:t>sistemul</a:t>
            </a:r>
            <a:r>
              <a:rPr lang="en-GB" dirty="0"/>
              <a:t> de </a:t>
            </a:r>
            <a:r>
              <a:rPr lang="en-GB" dirty="0" err="1"/>
              <a:t>educatie</a:t>
            </a:r>
            <a:r>
              <a:rPr lang="en-GB" dirty="0"/>
              <a:t> </a:t>
            </a:r>
            <a:r>
              <a:rPr lang="en-GB" dirty="0" err="1"/>
              <a:t>si</a:t>
            </a:r>
            <a:r>
              <a:rPr lang="en-GB" dirty="0"/>
              <a:t> </a:t>
            </a:r>
            <a:r>
              <a:rPr lang="en-GB" dirty="0" err="1"/>
              <a:t>formare</a:t>
            </a:r>
            <a:r>
              <a:rPr lang="en-GB" dirty="0"/>
              <a:t> in </a:t>
            </a:r>
            <a:r>
              <a:rPr lang="en-GB" dirty="0" err="1"/>
              <a:t>cadrul</a:t>
            </a:r>
            <a:r>
              <a:rPr lang="en-GB" dirty="0"/>
              <a:t> </a:t>
            </a:r>
            <a:r>
              <a:rPr lang="en-GB" dirty="0" err="1"/>
              <a:t>programelor</a:t>
            </a:r>
            <a:r>
              <a:rPr lang="en-GB" dirty="0"/>
              <a:t> de tip “A </a:t>
            </a:r>
            <a:r>
              <a:rPr lang="en-GB" dirty="0" err="1"/>
              <a:t>doua</a:t>
            </a:r>
            <a:r>
              <a:rPr lang="en-GB" dirty="0"/>
              <a:t> </a:t>
            </a:r>
            <a:r>
              <a:rPr lang="en-GB" dirty="0" err="1"/>
              <a:t>sansa</a:t>
            </a:r>
            <a:r>
              <a:rPr lang="en-GB" dirty="0"/>
              <a:t>” in </a:t>
            </a:r>
            <a:r>
              <a:rPr lang="en-GB" dirty="0" err="1"/>
              <a:t>vederea</a:t>
            </a:r>
            <a:r>
              <a:rPr lang="en-GB" dirty="0"/>
              <a:t> </a:t>
            </a:r>
            <a:r>
              <a:rPr lang="en-GB" dirty="0" err="1"/>
              <a:t>finalizarii</a:t>
            </a:r>
            <a:r>
              <a:rPr lang="en-GB" dirty="0"/>
              <a:t> </a:t>
            </a:r>
            <a:r>
              <a:rPr lang="en-GB" dirty="0" err="1"/>
              <a:t>invatamantului</a:t>
            </a:r>
            <a:r>
              <a:rPr lang="en-GB" dirty="0"/>
              <a:t> </a:t>
            </a:r>
            <a:r>
              <a:rPr lang="en-GB" dirty="0" err="1"/>
              <a:t>obligatoriu</a:t>
            </a:r>
            <a:r>
              <a:rPr lang="en-GB" dirty="0"/>
              <a:t> </a:t>
            </a:r>
            <a:r>
              <a:rPr lang="en-GB" dirty="0" err="1"/>
              <a:t>prin</a:t>
            </a:r>
            <a:r>
              <a:rPr lang="en-GB" dirty="0"/>
              <a:t> </a:t>
            </a:r>
            <a:r>
              <a:rPr lang="en-GB" dirty="0" err="1"/>
              <a:t>derularea</a:t>
            </a:r>
            <a:r>
              <a:rPr lang="en-GB" dirty="0"/>
              <a:t> </a:t>
            </a:r>
            <a:r>
              <a:rPr lang="en-GB" dirty="0" err="1"/>
              <a:t>campaniei</a:t>
            </a:r>
            <a:r>
              <a:rPr lang="en-GB" dirty="0"/>
              <a:t> de </a:t>
            </a:r>
            <a:r>
              <a:rPr lang="en-GB" dirty="0" err="1"/>
              <a:t>promovare</a:t>
            </a:r>
            <a:r>
              <a:rPr lang="en-GB" dirty="0"/>
              <a:t> la </a:t>
            </a:r>
            <a:r>
              <a:rPr lang="en-GB" dirty="0" err="1"/>
              <a:t>nivelul</a:t>
            </a:r>
            <a:r>
              <a:rPr lang="en-GB" dirty="0"/>
              <a:t> </a:t>
            </a:r>
            <a:r>
              <a:rPr lang="en-GB" dirty="0" err="1"/>
              <a:t>judetului</a:t>
            </a:r>
            <a:r>
              <a:rPr lang="en-GB" dirty="0"/>
              <a:t>;</a:t>
            </a:r>
          </a:p>
          <a:p>
            <a:endParaRPr lang="en-GB" dirty="0"/>
          </a:p>
        </p:txBody>
      </p:sp>
    </p:spTree>
    <p:extLst>
      <p:ext uri="{BB962C8B-B14F-4D97-AF65-F5344CB8AC3E}">
        <p14:creationId xmlns:p14="http://schemas.microsoft.com/office/powerpoint/2010/main" val="3352755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E</a:t>
            </a:r>
            <a:r>
              <a:rPr lang="fr-FR" b="1" dirty="0" err="1"/>
              <a:t>fect</a:t>
            </a:r>
            <a:r>
              <a:rPr lang="ro-RO" b="1" dirty="0"/>
              <a:t>ele</a:t>
            </a:r>
            <a:r>
              <a:rPr lang="fr-FR" b="1" dirty="0"/>
              <a:t> </a:t>
            </a:r>
            <a:r>
              <a:rPr lang="fr-FR" b="1" dirty="0" err="1"/>
              <a:t>pozitiv</a:t>
            </a:r>
            <a:r>
              <a:rPr lang="ro-RO" b="1" dirty="0"/>
              <a:t>e</a:t>
            </a:r>
            <a:r>
              <a:rPr lang="fr-FR" b="1" dirty="0"/>
              <a:t> </a:t>
            </a:r>
            <a:r>
              <a:rPr lang="ro-RO" b="1" dirty="0"/>
              <a:t>ș</a:t>
            </a:r>
            <a:r>
              <a:rPr lang="fr-FR" b="1" dirty="0"/>
              <a:t>i </a:t>
            </a:r>
            <a:r>
              <a:rPr lang="fr-FR" b="1" dirty="0" err="1"/>
              <a:t>valoare</a:t>
            </a:r>
            <a:r>
              <a:rPr lang="ro-RO" b="1" dirty="0"/>
              <a:t>a</a:t>
            </a:r>
            <a:r>
              <a:rPr lang="fr-FR" b="1" dirty="0"/>
              <a:t> </a:t>
            </a:r>
            <a:r>
              <a:rPr lang="fr-FR" b="1" dirty="0" err="1"/>
              <a:t>adaugata</a:t>
            </a:r>
            <a:r>
              <a:rPr lang="ro-RO" b="1" dirty="0"/>
              <a:t/>
            </a:r>
            <a:br>
              <a:rPr lang="ro-RO" b="1" dirty="0"/>
            </a:br>
            <a:r>
              <a:rPr lang="en-GB" b="1" dirty="0"/>
              <a:t> </a:t>
            </a:r>
            <a:r>
              <a:rPr lang="ro-RO" b="1" dirty="0"/>
              <a:t>generate de proiect, p</a:t>
            </a:r>
            <a:r>
              <a:rPr lang="fr-FR" b="1" dirty="0"/>
              <a:t>e </a:t>
            </a:r>
            <a:r>
              <a:rPr lang="fr-FR" b="1" dirty="0" err="1"/>
              <a:t>termen</a:t>
            </a:r>
            <a:r>
              <a:rPr lang="fr-FR" b="1" dirty="0"/>
              <a:t> </a:t>
            </a:r>
            <a:r>
              <a:rPr lang="fr-FR" b="1" dirty="0" err="1"/>
              <a:t>lung</a:t>
            </a:r>
            <a:endParaRPr lang="en-GB" dirty="0"/>
          </a:p>
        </p:txBody>
      </p:sp>
      <p:sp>
        <p:nvSpPr>
          <p:cNvPr id="3" name="Content Placeholder 2"/>
          <p:cNvSpPr>
            <a:spLocks noGrp="1"/>
          </p:cNvSpPr>
          <p:nvPr>
            <p:ph idx="1"/>
          </p:nvPr>
        </p:nvSpPr>
        <p:spPr/>
        <p:txBody>
          <a:bodyPr/>
          <a:lstStyle/>
          <a:p>
            <a:pPr lvl="0"/>
            <a:r>
              <a:rPr lang="en-GB" dirty="0"/>
              <a:t> </a:t>
            </a:r>
            <a:r>
              <a:rPr lang="en-GB" dirty="0" err="1"/>
              <a:t>dezvoltarea</a:t>
            </a:r>
            <a:r>
              <a:rPr lang="en-GB" dirty="0"/>
              <a:t> </a:t>
            </a:r>
            <a:r>
              <a:rPr lang="en-GB" dirty="0" err="1"/>
              <a:t>parteneriatelor</a:t>
            </a:r>
            <a:r>
              <a:rPr lang="en-GB" dirty="0"/>
              <a:t> </a:t>
            </a:r>
            <a:r>
              <a:rPr lang="en-GB" dirty="0" err="1"/>
              <a:t>intre</a:t>
            </a:r>
            <a:r>
              <a:rPr lang="en-GB" dirty="0"/>
              <a:t> ISJ </a:t>
            </a:r>
            <a:r>
              <a:rPr lang="en-GB" dirty="0" err="1"/>
              <a:t>si</a:t>
            </a:r>
            <a:r>
              <a:rPr lang="en-GB" dirty="0"/>
              <a:t> </a:t>
            </a:r>
            <a:r>
              <a:rPr lang="en-GB" dirty="0" err="1"/>
              <a:t>unitatile</a:t>
            </a:r>
            <a:r>
              <a:rPr lang="en-GB" dirty="0"/>
              <a:t> de </a:t>
            </a:r>
            <a:r>
              <a:rPr lang="en-GB" dirty="0" err="1"/>
              <a:t>invatamant</a:t>
            </a:r>
            <a:r>
              <a:rPr lang="en-GB" dirty="0"/>
              <a:t> </a:t>
            </a:r>
            <a:r>
              <a:rPr lang="en-GB" dirty="0" err="1"/>
              <a:t>preuniversitar</a:t>
            </a:r>
            <a:r>
              <a:rPr lang="en-GB" dirty="0"/>
              <a:t> </a:t>
            </a:r>
            <a:r>
              <a:rPr lang="en-GB" dirty="0" err="1"/>
              <a:t>si</a:t>
            </a:r>
            <a:r>
              <a:rPr lang="en-GB" dirty="0"/>
              <a:t> </a:t>
            </a:r>
            <a:r>
              <a:rPr lang="en-GB" dirty="0" err="1"/>
              <a:t>unitatile</a:t>
            </a:r>
            <a:r>
              <a:rPr lang="en-GB" dirty="0"/>
              <a:t> </a:t>
            </a:r>
            <a:r>
              <a:rPr lang="en-GB" dirty="0" err="1"/>
              <a:t>conexe</a:t>
            </a:r>
            <a:r>
              <a:rPr lang="en-GB" dirty="0"/>
              <a:t> din </a:t>
            </a:r>
            <a:r>
              <a:rPr lang="en-GB" dirty="0" err="1"/>
              <a:t>judetul</a:t>
            </a:r>
            <a:r>
              <a:rPr lang="en-GB" dirty="0"/>
              <a:t> </a:t>
            </a:r>
            <a:r>
              <a:rPr lang="en-GB" dirty="0" err="1"/>
              <a:t>Dolj</a:t>
            </a:r>
            <a:r>
              <a:rPr lang="en-GB" dirty="0"/>
              <a:t> in </a:t>
            </a:r>
            <a:r>
              <a:rPr lang="en-GB" dirty="0" err="1"/>
              <a:t>vederea</a:t>
            </a:r>
            <a:r>
              <a:rPr lang="en-GB" dirty="0"/>
              <a:t> </a:t>
            </a:r>
            <a:r>
              <a:rPr lang="en-GB" dirty="0" err="1"/>
              <a:t>furnizarii</a:t>
            </a:r>
            <a:r>
              <a:rPr lang="en-GB" dirty="0"/>
              <a:t> </a:t>
            </a:r>
            <a:r>
              <a:rPr lang="en-GB" dirty="0" err="1"/>
              <a:t>unui</a:t>
            </a:r>
            <a:r>
              <a:rPr lang="en-GB" dirty="0"/>
              <a:t> program de tip “A </a:t>
            </a:r>
            <a:r>
              <a:rPr lang="en-GB" dirty="0" err="1"/>
              <a:t>doua</a:t>
            </a:r>
            <a:r>
              <a:rPr lang="en-GB" dirty="0"/>
              <a:t> </a:t>
            </a:r>
            <a:r>
              <a:rPr lang="en-GB" dirty="0" err="1"/>
              <a:t>sansa</a:t>
            </a:r>
            <a:r>
              <a:rPr lang="en-GB" dirty="0"/>
              <a:t>” de </a:t>
            </a:r>
            <a:r>
              <a:rPr lang="en-GB" dirty="0" err="1"/>
              <a:t>calitate</a:t>
            </a:r>
            <a:r>
              <a:rPr lang="en-GB" dirty="0"/>
              <a:t> </a:t>
            </a:r>
            <a:r>
              <a:rPr lang="en-GB" dirty="0" err="1"/>
              <a:t>precum</a:t>
            </a:r>
            <a:r>
              <a:rPr lang="en-GB" dirty="0"/>
              <a:t> </a:t>
            </a:r>
            <a:r>
              <a:rPr lang="en-GB" dirty="0" err="1"/>
              <a:t>si</a:t>
            </a:r>
            <a:r>
              <a:rPr lang="en-GB" dirty="0"/>
              <a:t> </a:t>
            </a:r>
            <a:r>
              <a:rPr lang="en-GB" dirty="0" err="1"/>
              <a:t>programe</a:t>
            </a:r>
            <a:r>
              <a:rPr lang="en-GB" dirty="0"/>
              <a:t> de </a:t>
            </a:r>
            <a:r>
              <a:rPr lang="en-GB" dirty="0" err="1"/>
              <a:t>formare</a:t>
            </a:r>
            <a:r>
              <a:rPr lang="en-GB" dirty="0"/>
              <a:t> continua, </a:t>
            </a:r>
            <a:r>
              <a:rPr lang="en-GB" dirty="0" err="1"/>
              <a:t>specifice</a:t>
            </a:r>
            <a:r>
              <a:rPr lang="en-GB" dirty="0"/>
              <a:t> </a:t>
            </a:r>
            <a:r>
              <a:rPr lang="en-GB" dirty="0" err="1"/>
              <a:t>acestuia</a:t>
            </a:r>
            <a:r>
              <a:rPr lang="en-GB" dirty="0"/>
              <a:t>, </a:t>
            </a:r>
            <a:r>
              <a:rPr lang="en-GB" dirty="0" err="1"/>
              <a:t>adresate</a:t>
            </a:r>
            <a:r>
              <a:rPr lang="en-GB" dirty="0"/>
              <a:t> </a:t>
            </a:r>
            <a:r>
              <a:rPr lang="en-GB" dirty="0" err="1"/>
              <a:t>intregului</a:t>
            </a:r>
            <a:r>
              <a:rPr lang="en-GB" dirty="0"/>
              <a:t> personal din </a:t>
            </a:r>
            <a:r>
              <a:rPr lang="en-GB" dirty="0" err="1"/>
              <a:t>sistemul</a:t>
            </a:r>
            <a:r>
              <a:rPr lang="en-GB" dirty="0"/>
              <a:t> de </a:t>
            </a:r>
            <a:r>
              <a:rPr lang="en-GB" dirty="0" err="1"/>
              <a:t>educatie</a:t>
            </a:r>
            <a:r>
              <a:rPr lang="en-GB" dirty="0"/>
              <a:t> </a:t>
            </a:r>
            <a:r>
              <a:rPr lang="en-GB" dirty="0" err="1"/>
              <a:t>si</a:t>
            </a:r>
            <a:r>
              <a:rPr lang="en-GB" dirty="0"/>
              <a:t> </a:t>
            </a:r>
            <a:r>
              <a:rPr lang="en-GB" dirty="0" err="1"/>
              <a:t>unitatile</a:t>
            </a:r>
            <a:r>
              <a:rPr lang="en-GB" dirty="0"/>
              <a:t> </a:t>
            </a:r>
            <a:r>
              <a:rPr lang="en-GB" dirty="0" err="1"/>
              <a:t>conexe</a:t>
            </a:r>
            <a:r>
              <a:rPr lang="en-GB" dirty="0"/>
              <a:t>;</a:t>
            </a:r>
          </a:p>
          <a:p>
            <a:endParaRPr lang="en-GB" dirty="0"/>
          </a:p>
        </p:txBody>
      </p:sp>
    </p:spTree>
    <p:extLst>
      <p:ext uri="{BB962C8B-B14F-4D97-AF65-F5344CB8AC3E}">
        <p14:creationId xmlns:p14="http://schemas.microsoft.com/office/powerpoint/2010/main" val="193946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E</a:t>
            </a:r>
            <a:r>
              <a:rPr lang="fr-FR" b="1" dirty="0" err="1"/>
              <a:t>fect</a:t>
            </a:r>
            <a:r>
              <a:rPr lang="ro-RO" b="1" dirty="0"/>
              <a:t>ele</a:t>
            </a:r>
            <a:r>
              <a:rPr lang="fr-FR" b="1" dirty="0"/>
              <a:t> </a:t>
            </a:r>
            <a:r>
              <a:rPr lang="fr-FR" b="1" dirty="0" err="1"/>
              <a:t>pozitiv</a:t>
            </a:r>
            <a:r>
              <a:rPr lang="ro-RO" b="1" dirty="0"/>
              <a:t>e</a:t>
            </a:r>
            <a:r>
              <a:rPr lang="fr-FR" b="1" dirty="0"/>
              <a:t> </a:t>
            </a:r>
            <a:r>
              <a:rPr lang="ro-RO" b="1" dirty="0"/>
              <a:t>ș</a:t>
            </a:r>
            <a:r>
              <a:rPr lang="fr-FR" b="1" dirty="0"/>
              <a:t>i </a:t>
            </a:r>
            <a:r>
              <a:rPr lang="fr-FR" b="1" dirty="0" err="1"/>
              <a:t>valoare</a:t>
            </a:r>
            <a:r>
              <a:rPr lang="ro-RO" b="1" dirty="0"/>
              <a:t>a</a:t>
            </a:r>
            <a:r>
              <a:rPr lang="fr-FR" b="1" dirty="0"/>
              <a:t> </a:t>
            </a:r>
            <a:r>
              <a:rPr lang="fr-FR" b="1" dirty="0" err="1"/>
              <a:t>adaugata</a:t>
            </a:r>
            <a:r>
              <a:rPr lang="ro-RO" b="1" dirty="0"/>
              <a:t/>
            </a:r>
            <a:br>
              <a:rPr lang="ro-RO" b="1" dirty="0"/>
            </a:br>
            <a:r>
              <a:rPr lang="en-GB" b="1" dirty="0"/>
              <a:t> </a:t>
            </a:r>
            <a:r>
              <a:rPr lang="ro-RO" b="1" dirty="0"/>
              <a:t>generate de proiect, p</a:t>
            </a:r>
            <a:r>
              <a:rPr lang="fr-FR" b="1" dirty="0"/>
              <a:t>e </a:t>
            </a:r>
            <a:r>
              <a:rPr lang="fr-FR" b="1" dirty="0" err="1"/>
              <a:t>termen</a:t>
            </a:r>
            <a:r>
              <a:rPr lang="fr-FR" b="1" dirty="0"/>
              <a:t> </a:t>
            </a:r>
            <a:r>
              <a:rPr lang="fr-FR" b="1" dirty="0" err="1"/>
              <a:t>lung</a:t>
            </a:r>
            <a:endParaRPr lang="en-GB" dirty="0"/>
          </a:p>
        </p:txBody>
      </p:sp>
      <p:sp>
        <p:nvSpPr>
          <p:cNvPr id="3" name="Content Placeholder 2"/>
          <p:cNvSpPr>
            <a:spLocks noGrp="1"/>
          </p:cNvSpPr>
          <p:nvPr>
            <p:ph idx="1"/>
          </p:nvPr>
        </p:nvSpPr>
        <p:spPr/>
        <p:txBody>
          <a:bodyPr/>
          <a:lstStyle/>
          <a:p>
            <a:pPr marL="0" lvl="0" indent="0">
              <a:buNone/>
            </a:pPr>
            <a:endParaRPr lang="ro-RO" dirty="0" smtClean="0"/>
          </a:p>
          <a:p>
            <a:pPr marL="0" lvl="0" indent="0">
              <a:buNone/>
            </a:pPr>
            <a:r>
              <a:rPr lang="ro-RO" dirty="0" err="1"/>
              <a:t>D</a:t>
            </a:r>
            <a:r>
              <a:rPr lang="en-GB" dirty="0" err="1" smtClean="0"/>
              <a:t>ezvoltarea</a:t>
            </a:r>
            <a:r>
              <a:rPr lang="en-GB" dirty="0" smtClean="0"/>
              <a:t> </a:t>
            </a:r>
            <a:r>
              <a:rPr lang="en-GB" dirty="0"/>
              <a:t>de </a:t>
            </a:r>
            <a:r>
              <a:rPr lang="en-GB" dirty="0" err="1"/>
              <a:t>parteneriate</a:t>
            </a:r>
            <a:r>
              <a:rPr lang="en-GB" dirty="0"/>
              <a:t> cu </a:t>
            </a:r>
            <a:r>
              <a:rPr lang="en-GB" dirty="0" err="1" smtClean="0"/>
              <a:t>agen</a:t>
            </a:r>
            <a:r>
              <a:rPr lang="ro-RO" dirty="0"/>
              <a:t>ț</a:t>
            </a:r>
            <a:r>
              <a:rPr lang="en-GB" dirty="0" err="1" smtClean="0"/>
              <a:t>i</a:t>
            </a:r>
            <a:r>
              <a:rPr lang="en-GB" dirty="0" smtClean="0"/>
              <a:t> </a:t>
            </a:r>
            <a:r>
              <a:rPr lang="en-GB" dirty="0" err="1"/>
              <a:t>economici</a:t>
            </a:r>
            <a:r>
              <a:rPr lang="en-GB" dirty="0"/>
              <a:t> din </a:t>
            </a:r>
            <a:r>
              <a:rPr lang="en-GB" dirty="0" err="1"/>
              <a:t>judetul</a:t>
            </a:r>
            <a:r>
              <a:rPr lang="en-GB" dirty="0"/>
              <a:t> </a:t>
            </a:r>
            <a:r>
              <a:rPr lang="en-GB" dirty="0" err="1"/>
              <a:t>Dolj</a:t>
            </a:r>
            <a:r>
              <a:rPr lang="en-GB" dirty="0"/>
              <a:t> in </a:t>
            </a:r>
            <a:r>
              <a:rPr lang="en-GB" dirty="0" err="1"/>
              <a:t>vederea</a:t>
            </a:r>
            <a:r>
              <a:rPr lang="en-GB" dirty="0"/>
              <a:t> </a:t>
            </a:r>
            <a:r>
              <a:rPr lang="en-GB" dirty="0" err="1"/>
              <a:t>efectuarii</a:t>
            </a:r>
            <a:r>
              <a:rPr lang="en-GB" dirty="0"/>
              <a:t> la </a:t>
            </a:r>
            <a:r>
              <a:rPr lang="en-GB" dirty="0" err="1"/>
              <a:t>sediul</a:t>
            </a:r>
            <a:r>
              <a:rPr lang="en-GB" dirty="0"/>
              <a:t> </a:t>
            </a:r>
            <a:r>
              <a:rPr lang="en-GB" dirty="0" err="1"/>
              <a:t>acestora</a:t>
            </a:r>
            <a:r>
              <a:rPr lang="en-GB" dirty="0"/>
              <a:t>, </a:t>
            </a:r>
            <a:r>
              <a:rPr lang="en-GB" dirty="0" smtClean="0"/>
              <a:t>par</a:t>
            </a:r>
            <a:r>
              <a:rPr lang="ro-RO" dirty="0" smtClean="0"/>
              <a:t>ț</a:t>
            </a:r>
            <a:r>
              <a:rPr lang="en-GB" dirty="0" err="1" smtClean="0"/>
              <a:t>ial</a:t>
            </a:r>
            <a:r>
              <a:rPr lang="en-GB" dirty="0" smtClean="0"/>
              <a:t> </a:t>
            </a:r>
            <a:r>
              <a:rPr lang="en-GB" dirty="0" err="1"/>
              <a:t>sau</a:t>
            </a:r>
            <a:r>
              <a:rPr lang="en-GB" dirty="0"/>
              <a:t> </a:t>
            </a:r>
            <a:r>
              <a:rPr lang="ro-RO" dirty="0" smtClean="0"/>
              <a:t>î</a:t>
            </a:r>
            <a:r>
              <a:rPr lang="en-GB" dirty="0" smtClean="0"/>
              <a:t>n </a:t>
            </a:r>
            <a:r>
              <a:rPr lang="en-GB" dirty="0" err="1"/>
              <a:t>totalitate</a:t>
            </a:r>
            <a:r>
              <a:rPr lang="en-GB" dirty="0"/>
              <a:t>, a </a:t>
            </a:r>
            <a:r>
              <a:rPr lang="en-GB" dirty="0" err="1" smtClean="0"/>
              <a:t>componen</a:t>
            </a:r>
            <a:r>
              <a:rPr lang="ro-RO" dirty="0" smtClean="0"/>
              <a:t>ț</a:t>
            </a:r>
            <a:r>
              <a:rPr lang="en-GB" dirty="0" err="1" smtClean="0"/>
              <a:t>ei</a:t>
            </a:r>
            <a:r>
              <a:rPr lang="en-GB" dirty="0" smtClean="0"/>
              <a:t> </a:t>
            </a:r>
            <a:r>
              <a:rPr lang="en-GB" dirty="0"/>
              <a:t>de </a:t>
            </a:r>
            <a:r>
              <a:rPr lang="en-GB" dirty="0" err="1" smtClean="0"/>
              <a:t>preg</a:t>
            </a:r>
            <a:r>
              <a:rPr lang="ro-RO" dirty="0" smtClean="0"/>
              <a:t>ă</a:t>
            </a:r>
            <a:r>
              <a:rPr lang="en-GB" dirty="0" smtClean="0"/>
              <a:t>tire </a:t>
            </a:r>
            <a:r>
              <a:rPr lang="en-GB" dirty="0" err="1"/>
              <a:t>profesionala</a:t>
            </a:r>
            <a:r>
              <a:rPr lang="en-GB" dirty="0"/>
              <a:t> din </a:t>
            </a:r>
            <a:r>
              <a:rPr lang="en-GB" dirty="0" err="1"/>
              <a:t>cadrul</a:t>
            </a:r>
            <a:r>
              <a:rPr lang="en-GB" dirty="0"/>
              <a:t> </a:t>
            </a:r>
            <a:r>
              <a:rPr lang="en-GB" dirty="0" err="1"/>
              <a:t>programului</a:t>
            </a:r>
            <a:r>
              <a:rPr lang="en-GB" dirty="0"/>
              <a:t> de tip “A </a:t>
            </a:r>
            <a:r>
              <a:rPr lang="en-GB" dirty="0" err="1"/>
              <a:t>doua</a:t>
            </a:r>
            <a:r>
              <a:rPr lang="en-GB" dirty="0"/>
              <a:t> </a:t>
            </a:r>
            <a:r>
              <a:rPr lang="en-GB" dirty="0" err="1"/>
              <a:t>sansa</a:t>
            </a:r>
            <a:r>
              <a:rPr lang="en-GB" dirty="0"/>
              <a:t>” </a:t>
            </a:r>
            <a:r>
              <a:rPr lang="en-GB" dirty="0" err="1"/>
              <a:t>si</a:t>
            </a:r>
            <a:r>
              <a:rPr lang="en-GB" dirty="0"/>
              <a:t> a </a:t>
            </a:r>
            <a:r>
              <a:rPr lang="en-GB" dirty="0" err="1"/>
              <a:t>stagiilor</a:t>
            </a:r>
            <a:r>
              <a:rPr lang="en-GB" dirty="0"/>
              <a:t> de </a:t>
            </a:r>
            <a:r>
              <a:rPr lang="en-GB" dirty="0" err="1"/>
              <a:t>pregatire</a:t>
            </a:r>
            <a:r>
              <a:rPr lang="en-GB" dirty="0"/>
              <a:t> </a:t>
            </a:r>
            <a:r>
              <a:rPr lang="en-GB" dirty="0" err="1"/>
              <a:t>practica</a:t>
            </a:r>
            <a:r>
              <a:rPr lang="en-GB" dirty="0"/>
              <a:t> cu </a:t>
            </a:r>
            <a:r>
              <a:rPr lang="en-GB" dirty="0" err="1"/>
              <a:t>durata</a:t>
            </a:r>
            <a:r>
              <a:rPr lang="en-GB" dirty="0"/>
              <a:t> de 720 de ore.</a:t>
            </a:r>
          </a:p>
          <a:p>
            <a:pPr marL="0" indent="0">
              <a:buNone/>
            </a:pPr>
            <a:endParaRPr lang="en-GB" dirty="0"/>
          </a:p>
          <a:p>
            <a:endParaRPr lang="en-GB" dirty="0"/>
          </a:p>
        </p:txBody>
      </p:sp>
    </p:spTree>
    <p:extLst>
      <p:ext uri="{BB962C8B-B14F-4D97-AF65-F5344CB8AC3E}">
        <p14:creationId xmlns:p14="http://schemas.microsoft.com/office/powerpoint/2010/main" val="758006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err="1"/>
              <a:t>U</a:t>
            </a:r>
            <a:r>
              <a:rPr lang="en-US" b="1" dirty="0" err="1" smtClean="0"/>
              <a:t>nități</a:t>
            </a:r>
            <a:r>
              <a:rPr lang="en-US" b="1" dirty="0" smtClean="0"/>
              <a:t> </a:t>
            </a:r>
            <a:r>
              <a:rPr lang="en-US" b="1" dirty="0"/>
              <a:t>de </a:t>
            </a:r>
            <a:r>
              <a:rPr lang="en-US" b="1" dirty="0" err="1"/>
              <a:t>învățământ</a:t>
            </a:r>
            <a:r>
              <a:rPr lang="en-US" b="1" dirty="0"/>
              <a:t> </a:t>
            </a:r>
            <a:r>
              <a:rPr lang="ro-RO" b="1" dirty="0" smtClean="0"/>
              <a:t>unde se va implementa proiectul</a:t>
            </a:r>
            <a:endParaRPr lang="en-GB" dirty="0"/>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Liceul</a:t>
            </a:r>
            <a:r>
              <a:rPr lang="en-US" dirty="0"/>
              <a:t> </a:t>
            </a:r>
            <a:r>
              <a:rPr lang="en-US" dirty="0" err="1"/>
              <a:t>Teoretic</a:t>
            </a:r>
            <a:r>
              <a:rPr lang="en-US" dirty="0"/>
              <a:t> </a:t>
            </a:r>
            <a:r>
              <a:rPr lang="en-US" dirty="0" err="1"/>
              <a:t>Amărăștii</a:t>
            </a:r>
            <a:r>
              <a:rPr lang="en-US" dirty="0"/>
              <a:t> de Jos</a:t>
            </a:r>
            <a:endParaRPr lang="en-GB" dirty="0"/>
          </a:p>
          <a:p>
            <a:r>
              <a:rPr lang="en-US" dirty="0"/>
              <a:t>2)     </a:t>
            </a:r>
            <a:r>
              <a:rPr lang="en-US" dirty="0" err="1"/>
              <a:t>Școala</a:t>
            </a:r>
            <a:r>
              <a:rPr lang="en-US" dirty="0"/>
              <a:t> </a:t>
            </a:r>
            <a:r>
              <a:rPr lang="en-US" dirty="0" err="1"/>
              <a:t>Profesională</a:t>
            </a:r>
            <a:r>
              <a:rPr lang="en-US" dirty="0"/>
              <a:t> Constantin </a:t>
            </a:r>
            <a:r>
              <a:rPr lang="en-US" dirty="0" err="1"/>
              <a:t>Argetoianu</a:t>
            </a:r>
            <a:r>
              <a:rPr lang="en-US" dirty="0"/>
              <a:t> </a:t>
            </a:r>
            <a:r>
              <a:rPr lang="en-US" dirty="0" err="1"/>
              <a:t>Argetoaia</a:t>
            </a:r>
            <a:endParaRPr lang="en-GB" dirty="0"/>
          </a:p>
          <a:p>
            <a:r>
              <a:rPr lang="en-US" dirty="0"/>
              <a:t>3)     </a:t>
            </a:r>
            <a:r>
              <a:rPr lang="en-US" dirty="0" err="1"/>
              <a:t>Liceul</a:t>
            </a:r>
            <a:r>
              <a:rPr lang="en-US" dirty="0"/>
              <a:t> </a:t>
            </a:r>
            <a:r>
              <a:rPr lang="en-US" dirty="0" err="1"/>
              <a:t>Tehnologic</a:t>
            </a:r>
            <a:r>
              <a:rPr lang="en-US" dirty="0"/>
              <a:t> Constantin </a:t>
            </a:r>
            <a:r>
              <a:rPr lang="en-US" dirty="0" err="1"/>
              <a:t>Ianculescu</a:t>
            </a:r>
            <a:r>
              <a:rPr lang="en-US" dirty="0"/>
              <a:t> </a:t>
            </a:r>
            <a:r>
              <a:rPr lang="en-US" dirty="0" err="1"/>
              <a:t>Cârcea</a:t>
            </a:r>
            <a:endParaRPr lang="en-GB" dirty="0"/>
          </a:p>
          <a:p>
            <a:r>
              <a:rPr lang="en-US" dirty="0"/>
              <a:t>4)     </a:t>
            </a:r>
            <a:r>
              <a:rPr lang="en-US" dirty="0" err="1"/>
              <a:t>Liceul</a:t>
            </a:r>
            <a:r>
              <a:rPr lang="en-US" dirty="0"/>
              <a:t> </a:t>
            </a:r>
            <a:r>
              <a:rPr lang="en-US" dirty="0" err="1"/>
              <a:t>Tehnologic</a:t>
            </a:r>
            <a:r>
              <a:rPr lang="en-US" dirty="0"/>
              <a:t> </a:t>
            </a:r>
            <a:r>
              <a:rPr lang="en-US" dirty="0" err="1"/>
              <a:t>Petre</a:t>
            </a:r>
            <a:r>
              <a:rPr lang="en-US" dirty="0"/>
              <a:t> </a:t>
            </a:r>
            <a:r>
              <a:rPr lang="en-US" dirty="0" err="1"/>
              <a:t>Baniță</a:t>
            </a:r>
            <a:r>
              <a:rPr lang="en-US" dirty="0"/>
              <a:t> </a:t>
            </a:r>
            <a:r>
              <a:rPr lang="en-US" dirty="0" err="1"/>
              <a:t>Călărași</a:t>
            </a:r>
            <a:r>
              <a:rPr lang="en-US" dirty="0"/>
              <a:t> (</a:t>
            </a:r>
            <a:r>
              <a:rPr lang="en-US" dirty="0" err="1"/>
              <a:t>Dolj</a:t>
            </a:r>
            <a:r>
              <a:rPr lang="en-US" dirty="0"/>
              <a:t>)</a:t>
            </a:r>
            <a:endParaRPr lang="en-GB" dirty="0"/>
          </a:p>
          <a:p>
            <a:r>
              <a:rPr lang="en-US" dirty="0"/>
              <a:t>5)     </a:t>
            </a:r>
            <a:r>
              <a:rPr lang="en-US" dirty="0" err="1"/>
              <a:t>Liceul</a:t>
            </a:r>
            <a:r>
              <a:rPr lang="en-US" dirty="0"/>
              <a:t> </a:t>
            </a:r>
            <a:r>
              <a:rPr lang="en-US" dirty="0" err="1"/>
              <a:t>Tehnologic</a:t>
            </a:r>
            <a:r>
              <a:rPr lang="en-US" dirty="0"/>
              <a:t> Constantin </a:t>
            </a:r>
            <a:r>
              <a:rPr lang="en-US" dirty="0" err="1"/>
              <a:t>Nicolaescu-Plopșor</a:t>
            </a:r>
            <a:r>
              <a:rPr lang="en-US" dirty="0"/>
              <a:t> </a:t>
            </a:r>
            <a:r>
              <a:rPr lang="en-US" dirty="0" err="1"/>
              <a:t>Plenița</a:t>
            </a:r>
            <a:endParaRPr lang="en-GB" dirty="0"/>
          </a:p>
          <a:p>
            <a:r>
              <a:rPr lang="en-US" dirty="0"/>
              <a:t>6)     </a:t>
            </a:r>
            <a:r>
              <a:rPr lang="en-US" dirty="0" err="1"/>
              <a:t>Colegiul</a:t>
            </a:r>
            <a:r>
              <a:rPr lang="en-US" dirty="0"/>
              <a:t> </a:t>
            </a:r>
            <a:r>
              <a:rPr lang="en-US" dirty="0" err="1"/>
              <a:t>Tehnic</a:t>
            </a:r>
            <a:r>
              <a:rPr lang="en-US" dirty="0"/>
              <a:t> </a:t>
            </a:r>
            <a:r>
              <a:rPr lang="en-US" dirty="0" err="1"/>
              <a:t>Calafat</a:t>
            </a:r>
            <a:endParaRPr lang="en-GB" dirty="0"/>
          </a:p>
          <a:p>
            <a:r>
              <a:rPr lang="en-US" dirty="0"/>
              <a:t>7)     </a:t>
            </a:r>
            <a:r>
              <a:rPr lang="en-US" dirty="0" err="1"/>
              <a:t>Liceul</a:t>
            </a:r>
            <a:r>
              <a:rPr lang="en-US" dirty="0"/>
              <a:t> </a:t>
            </a:r>
            <a:r>
              <a:rPr lang="en-US" dirty="0" err="1"/>
              <a:t>Tehnologic</a:t>
            </a:r>
            <a:r>
              <a:rPr lang="en-US" dirty="0"/>
              <a:t> </a:t>
            </a:r>
            <a:r>
              <a:rPr lang="en-US" dirty="0" err="1"/>
              <a:t>Horia</a:t>
            </a:r>
            <a:r>
              <a:rPr lang="en-US" dirty="0"/>
              <a:t> </a:t>
            </a:r>
            <a:r>
              <a:rPr lang="en-US" dirty="0" err="1"/>
              <a:t>Vintilă</a:t>
            </a:r>
            <a:r>
              <a:rPr lang="en-US" dirty="0"/>
              <a:t> </a:t>
            </a:r>
            <a:r>
              <a:rPr lang="en-US" dirty="0" err="1"/>
              <a:t>Segarcea</a:t>
            </a:r>
            <a:endParaRPr lang="en-GB" dirty="0"/>
          </a:p>
          <a:p>
            <a:r>
              <a:rPr lang="en-US" dirty="0"/>
              <a:t>8)     </a:t>
            </a:r>
            <a:r>
              <a:rPr lang="en-US" dirty="0" err="1"/>
              <a:t>Liceul</a:t>
            </a:r>
            <a:r>
              <a:rPr lang="en-US" dirty="0"/>
              <a:t> </a:t>
            </a:r>
            <a:r>
              <a:rPr lang="en-US" dirty="0" err="1"/>
              <a:t>Tehnologic</a:t>
            </a:r>
            <a:r>
              <a:rPr lang="en-US" dirty="0"/>
              <a:t> Auto Craiova</a:t>
            </a:r>
            <a:endParaRPr lang="en-GB" dirty="0"/>
          </a:p>
          <a:p>
            <a:r>
              <a:rPr lang="en-US" dirty="0"/>
              <a:t>9)     </a:t>
            </a:r>
            <a:r>
              <a:rPr lang="en-US" dirty="0" err="1"/>
              <a:t>Liceul</a:t>
            </a:r>
            <a:r>
              <a:rPr lang="en-US" dirty="0"/>
              <a:t> </a:t>
            </a:r>
            <a:r>
              <a:rPr lang="en-US" dirty="0" err="1"/>
              <a:t>Tehnologic</a:t>
            </a:r>
            <a:r>
              <a:rPr lang="en-US" dirty="0"/>
              <a:t> George </a:t>
            </a:r>
            <a:r>
              <a:rPr lang="en-US" dirty="0" err="1"/>
              <a:t>Bibescu</a:t>
            </a:r>
            <a:r>
              <a:rPr lang="en-US" dirty="0"/>
              <a:t> Craiova</a:t>
            </a:r>
            <a:endParaRPr lang="en-GB" dirty="0"/>
          </a:p>
          <a:p>
            <a:r>
              <a:rPr lang="en-US" dirty="0"/>
              <a:t>10)  </a:t>
            </a:r>
            <a:r>
              <a:rPr lang="en-US" dirty="0" err="1"/>
              <a:t>Liceul</a:t>
            </a:r>
            <a:r>
              <a:rPr lang="en-US" dirty="0"/>
              <a:t> </a:t>
            </a:r>
            <a:r>
              <a:rPr lang="en-US" dirty="0" err="1"/>
              <a:t>Matei</a:t>
            </a:r>
            <a:r>
              <a:rPr lang="en-US" dirty="0"/>
              <a:t> </a:t>
            </a:r>
            <a:r>
              <a:rPr lang="en-US" dirty="0" err="1"/>
              <a:t>Basarab</a:t>
            </a:r>
            <a:r>
              <a:rPr lang="en-US" dirty="0"/>
              <a:t> Craiova</a:t>
            </a:r>
            <a:endParaRPr lang="en-GB" dirty="0"/>
          </a:p>
          <a:p>
            <a:pPr marL="0" indent="0">
              <a:buNone/>
            </a:pPr>
            <a:r>
              <a:rPr lang="en-US" dirty="0"/>
              <a:t> </a:t>
            </a:r>
            <a:endParaRPr lang="en-GB" dirty="0"/>
          </a:p>
          <a:p>
            <a:endParaRPr lang="en-GB" dirty="0"/>
          </a:p>
        </p:txBody>
      </p:sp>
    </p:spTree>
    <p:extLst>
      <p:ext uri="{BB962C8B-B14F-4D97-AF65-F5344CB8AC3E}">
        <p14:creationId xmlns:p14="http://schemas.microsoft.com/office/powerpoint/2010/main" val="329917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5897563"/>
          </a:xfrm>
        </p:spPr>
        <p:txBody>
          <a:bodyPr>
            <a:normAutofit lnSpcReduction="10000"/>
          </a:bodyPr>
          <a:lstStyle/>
          <a:p>
            <a:r>
              <a:rPr lang="ro-RO" b="1" dirty="0"/>
              <a:t>Activitățile proiectului au în vedere 150 de tineri între 16-24 ani care au un loc de muncă și nu au absolvit învățământul obligatoriu (20 aparțin minorității rrome) și 450 de adulți între 25-64 ani care nu au absolvit învățământul obligatoriu” (125 aparțin minorității rrome) și au ca scop sprijinirea acestora pentru a-și completa și finaliza educația de bază din cadrul învățământului obligatoriu, precum și pregătirea pentru obținerea unei pregătiri profesionale într-un anumit domeniu.</a:t>
            </a:r>
            <a:endParaRPr lang="en-GB" b="1" dirty="0"/>
          </a:p>
          <a:p>
            <a:endParaRPr lang="en-GB" dirty="0"/>
          </a:p>
        </p:txBody>
      </p:sp>
    </p:spTree>
    <p:extLst>
      <p:ext uri="{BB962C8B-B14F-4D97-AF65-F5344CB8AC3E}">
        <p14:creationId xmlns:p14="http://schemas.microsoft.com/office/powerpoint/2010/main" val="117338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txBody>
          <a:bodyPr/>
          <a:lstStyle/>
          <a:p>
            <a:r>
              <a:rPr lang="ro-RO" b="1" dirty="0" err="1">
                <a:solidFill>
                  <a:schemeClr val="bg1"/>
                </a:solidFill>
              </a:rPr>
              <a:t>G</a:t>
            </a:r>
            <a:r>
              <a:rPr lang="fr-FR" b="1" dirty="0" err="1" smtClean="0">
                <a:solidFill>
                  <a:schemeClr val="bg1"/>
                </a:solidFill>
              </a:rPr>
              <a:t>rup</a:t>
            </a:r>
            <a:r>
              <a:rPr lang="fr-FR" b="1" dirty="0" smtClean="0">
                <a:solidFill>
                  <a:schemeClr val="bg1"/>
                </a:solidFill>
              </a:rPr>
              <a:t> </a:t>
            </a:r>
            <a:r>
              <a:rPr lang="fr-FR" b="1" dirty="0" err="1">
                <a:solidFill>
                  <a:schemeClr val="bg1"/>
                </a:solidFill>
              </a:rPr>
              <a:t>țintă</a:t>
            </a:r>
            <a:r>
              <a:rPr lang="fr-FR" b="1" dirty="0">
                <a:solidFill>
                  <a:schemeClr val="bg1"/>
                </a:solidFill>
              </a:rPr>
              <a:t> </a:t>
            </a:r>
            <a:endParaRPr lang="en-GB" dirty="0">
              <a:solidFill>
                <a:schemeClr val="bg1"/>
              </a:solidFill>
            </a:endParaRPr>
          </a:p>
        </p:txBody>
      </p:sp>
      <p:sp>
        <p:nvSpPr>
          <p:cNvPr id="3" name="Content Placeholder 2"/>
          <p:cNvSpPr>
            <a:spLocks noGrp="1"/>
          </p:cNvSpPr>
          <p:nvPr>
            <p:ph idx="1"/>
          </p:nvPr>
        </p:nvSpPr>
        <p:spPr>
          <a:xfrm>
            <a:off x="381000" y="1295400"/>
            <a:ext cx="8229600" cy="4830763"/>
          </a:xfrm>
        </p:spPr>
        <p:txBody>
          <a:bodyPr>
            <a:normAutofit fontScale="92500" lnSpcReduction="20000"/>
          </a:bodyPr>
          <a:lstStyle/>
          <a:p>
            <a:pPr marL="0" indent="0">
              <a:buNone/>
            </a:pPr>
            <a:endParaRPr lang="ro-RO" sz="2400" dirty="0" smtClean="0"/>
          </a:p>
          <a:p>
            <a:pPr marL="0" indent="0">
              <a:buNone/>
            </a:pPr>
            <a:r>
              <a:rPr lang="fr-FR" sz="2400" dirty="0" smtClean="0">
                <a:solidFill>
                  <a:schemeClr val="bg1"/>
                </a:solidFill>
              </a:rPr>
              <a:t>600 </a:t>
            </a:r>
            <a:r>
              <a:rPr lang="fr-FR" sz="2400" dirty="0">
                <a:solidFill>
                  <a:schemeClr val="bg1"/>
                </a:solidFill>
              </a:rPr>
              <a:t>de </a:t>
            </a:r>
            <a:r>
              <a:rPr lang="fr-FR" sz="2400" dirty="0" err="1">
                <a:solidFill>
                  <a:schemeClr val="bg1"/>
                </a:solidFill>
              </a:rPr>
              <a:t>persoane</a:t>
            </a:r>
            <a:r>
              <a:rPr lang="fr-FR" sz="2400" dirty="0">
                <a:solidFill>
                  <a:schemeClr val="bg1"/>
                </a:solidFill>
              </a:rPr>
              <a:t> care nu au </a:t>
            </a:r>
            <a:r>
              <a:rPr lang="fr-FR" sz="2400" dirty="0" err="1">
                <a:solidFill>
                  <a:schemeClr val="bg1"/>
                </a:solidFill>
              </a:rPr>
              <a:t>absolvit</a:t>
            </a:r>
            <a:r>
              <a:rPr lang="fr-FR" sz="2400" dirty="0">
                <a:solidFill>
                  <a:schemeClr val="bg1"/>
                </a:solidFill>
              </a:rPr>
              <a:t> </a:t>
            </a:r>
            <a:r>
              <a:rPr lang="fr-FR" sz="2400" dirty="0" err="1">
                <a:solidFill>
                  <a:schemeClr val="bg1"/>
                </a:solidFill>
              </a:rPr>
              <a:t>învățământul</a:t>
            </a:r>
            <a:r>
              <a:rPr lang="fr-FR" sz="2400" dirty="0">
                <a:solidFill>
                  <a:schemeClr val="bg1"/>
                </a:solidFill>
              </a:rPr>
              <a:t> </a:t>
            </a:r>
            <a:r>
              <a:rPr lang="fr-FR" sz="2400" dirty="0" err="1">
                <a:solidFill>
                  <a:schemeClr val="bg1"/>
                </a:solidFill>
              </a:rPr>
              <a:t>obligatoriu</a:t>
            </a:r>
            <a:r>
              <a:rPr lang="fr-FR" sz="2400" dirty="0">
                <a:solidFill>
                  <a:schemeClr val="bg1"/>
                </a:solidFill>
              </a:rPr>
              <a:t> (</a:t>
            </a:r>
            <a:r>
              <a:rPr lang="fr-FR" sz="2400" dirty="0" err="1">
                <a:solidFill>
                  <a:schemeClr val="bg1"/>
                </a:solidFill>
              </a:rPr>
              <a:t>aparținând</a:t>
            </a:r>
            <a:r>
              <a:rPr lang="fr-FR" sz="2400" dirty="0">
                <a:solidFill>
                  <a:schemeClr val="bg1"/>
                </a:solidFill>
              </a:rPr>
              <a:t> </a:t>
            </a:r>
            <a:r>
              <a:rPr lang="fr-FR" sz="2400" dirty="0" err="1">
                <a:solidFill>
                  <a:schemeClr val="bg1"/>
                </a:solidFill>
              </a:rPr>
              <a:t>categoriei</a:t>
            </a:r>
            <a:r>
              <a:rPr lang="fr-FR" sz="2400" dirty="0">
                <a:solidFill>
                  <a:schemeClr val="bg1"/>
                </a:solidFill>
              </a:rPr>
              <a:t> “</a:t>
            </a:r>
            <a:r>
              <a:rPr lang="fr-FR" sz="2400" dirty="0" err="1">
                <a:solidFill>
                  <a:schemeClr val="bg1"/>
                </a:solidFill>
              </a:rPr>
              <a:t>tineri</a:t>
            </a:r>
            <a:r>
              <a:rPr lang="fr-FR" sz="2400" dirty="0">
                <a:solidFill>
                  <a:schemeClr val="bg1"/>
                </a:solidFill>
              </a:rPr>
              <a:t>/ </a:t>
            </a:r>
            <a:r>
              <a:rPr lang="fr-FR" sz="2400" dirty="0" err="1">
                <a:solidFill>
                  <a:schemeClr val="bg1"/>
                </a:solidFill>
              </a:rPr>
              <a:t>adulți</a:t>
            </a:r>
            <a:r>
              <a:rPr lang="fr-FR" sz="2400" dirty="0">
                <a:solidFill>
                  <a:schemeClr val="bg1"/>
                </a:solidFill>
              </a:rPr>
              <a:t> care </a:t>
            </a:r>
            <a:r>
              <a:rPr lang="fr-FR" sz="2400" dirty="0" err="1">
                <a:solidFill>
                  <a:schemeClr val="bg1"/>
                </a:solidFill>
              </a:rPr>
              <a:t>beneficiază</a:t>
            </a:r>
            <a:r>
              <a:rPr lang="fr-FR" sz="2400" dirty="0">
                <a:solidFill>
                  <a:schemeClr val="bg1"/>
                </a:solidFill>
              </a:rPr>
              <a:t> de </a:t>
            </a:r>
            <a:r>
              <a:rPr lang="fr-FR" sz="2400" dirty="0" err="1">
                <a:solidFill>
                  <a:schemeClr val="bg1"/>
                </a:solidFill>
              </a:rPr>
              <a:t>sprijin</a:t>
            </a:r>
            <a:r>
              <a:rPr lang="fr-FR" sz="2400" dirty="0">
                <a:solidFill>
                  <a:schemeClr val="bg1"/>
                </a:solidFill>
              </a:rPr>
              <a:t> </a:t>
            </a:r>
            <a:r>
              <a:rPr lang="fr-FR" sz="2400" dirty="0" err="1">
                <a:solidFill>
                  <a:schemeClr val="bg1"/>
                </a:solidFill>
              </a:rPr>
              <a:t>pentru</a:t>
            </a:r>
            <a:r>
              <a:rPr lang="fr-FR" sz="2400" dirty="0">
                <a:solidFill>
                  <a:schemeClr val="bg1"/>
                </a:solidFill>
              </a:rPr>
              <a:t> </a:t>
            </a:r>
            <a:r>
              <a:rPr lang="fr-FR" sz="2400" dirty="0" err="1">
                <a:solidFill>
                  <a:schemeClr val="bg1"/>
                </a:solidFill>
              </a:rPr>
              <a:t>participarea</a:t>
            </a:r>
            <a:r>
              <a:rPr lang="fr-FR" sz="2400" dirty="0">
                <a:solidFill>
                  <a:schemeClr val="bg1"/>
                </a:solidFill>
              </a:rPr>
              <a:t> la </a:t>
            </a:r>
            <a:r>
              <a:rPr lang="fr-FR" sz="2400" dirty="0" err="1">
                <a:solidFill>
                  <a:schemeClr val="bg1"/>
                </a:solidFill>
              </a:rPr>
              <a:t>programe</a:t>
            </a:r>
            <a:r>
              <a:rPr lang="fr-FR" sz="2400" dirty="0">
                <a:solidFill>
                  <a:schemeClr val="bg1"/>
                </a:solidFill>
              </a:rPr>
              <a:t> de </a:t>
            </a:r>
            <a:r>
              <a:rPr lang="fr-FR" sz="2400" dirty="0" err="1">
                <a:solidFill>
                  <a:schemeClr val="bg1"/>
                </a:solidFill>
              </a:rPr>
              <a:t>educație</a:t>
            </a:r>
            <a:r>
              <a:rPr lang="fr-FR" sz="2400" dirty="0">
                <a:solidFill>
                  <a:schemeClr val="bg1"/>
                </a:solidFill>
              </a:rPr>
              <a:t> (</a:t>
            </a:r>
            <a:r>
              <a:rPr lang="fr-FR" sz="2400" dirty="0" err="1">
                <a:solidFill>
                  <a:schemeClr val="bg1"/>
                </a:solidFill>
              </a:rPr>
              <a:t>reântoarcerea</a:t>
            </a:r>
            <a:r>
              <a:rPr lang="fr-FR" sz="2400" dirty="0">
                <a:solidFill>
                  <a:schemeClr val="bg1"/>
                </a:solidFill>
              </a:rPr>
              <a:t> la </a:t>
            </a:r>
            <a:r>
              <a:rPr lang="fr-FR" sz="2400" dirty="0" err="1">
                <a:solidFill>
                  <a:schemeClr val="bg1"/>
                </a:solidFill>
              </a:rPr>
              <a:t>sistemul</a:t>
            </a:r>
            <a:r>
              <a:rPr lang="fr-FR" sz="2400" dirty="0">
                <a:solidFill>
                  <a:schemeClr val="bg1"/>
                </a:solidFill>
              </a:rPr>
              <a:t> </a:t>
            </a:r>
            <a:r>
              <a:rPr lang="fr-FR" sz="2400" dirty="0" err="1">
                <a:solidFill>
                  <a:schemeClr val="bg1"/>
                </a:solidFill>
              </a:rPr>
              <a:t>formal</a:t>
            </a:r>
            <a:r>
              <a:rPr lang="fr-FR" sz="2400" dirty="0">
                <a:solidFill>
                  <a:schemeClr val="bg1"/>
                </a:solidFill>
              </a:rPr>
              <a:t> de </a:t>
            </a:r>
            <a:r>
              <a:rPr lang="fr-FR" sz="2400" dirty="0" err="1">
                <a:solidFill>
                  <a:schemeClr val="bg1"/>
                </a:solidFill>
              </a:rPr>
              <a:t>educație</a:t>
            </a:r>
            <a:r>
              <a:rPr lang="fr-FR" sz="2400" dirty="0">
                <a:solidFill>
                  <a:schemeClr val="bg1"/>
                </a:solidFill>
              </a:rPr>
              <a:t> </a:t>
            </a:r>
            <a:r>
              <a:rPr lang="fr-FR" sz="2400" dirty="0" err="1">
                <a:solidFill>
                  <a:schemeClr val="bg1"/>
                </a:solidFill>
              </a:rPr>
              <a:t>și</a:t>
            </a:r>
            <a:r>
              <a:rPr lang="fr-FR" sz="2400" dirty="0">
                <a:solidFill>
                  <a:schemeClr val="bg1"/>
                </a:solidFill>
              </a:rPr>
              <a:t> </a:t>
            </a:r>
            <a:r>
              <a:rPr lang="fr-FR" sz="2400" dirty="0" err="1">
                <a:solidFill>
                  <a:schemeClr val="bg1"/>
                </a:solidFill>
              </a:rPr>
              <a:t>formare</a:t>
            </a:r>
            <a:r>
              <a:rPr lang="fr-FR" sz="2400" dirty="0" smtClean="0">
                <a:solidFill>
                  <a:schemeClr val="bg1"/>
                </a:solidFill>
              </a:rPr>
              <a:t>))in </a:t>
            </a:r>
            <a:r>
              <a:rPr lang="fr-FR" sz="2400" dirty="0" err="1">
                <a:solidFill>
                  <a:schemeClr val="bg1"/>
                </a:solidFill>
              </a:rPr>
              <a:t>judetul</a:t>
            </a:r>
            <a:r>
              <a:rPr lang="fr-FR" sz="2400" dirty="0">
                <a:solidFill>
                  <a:schemeClr val="bg1"/>
                </a:solidFill>
              </a:rPr>
              <a:t> Dolj, </a:t>
            </a:r>
            <a:endParaRPr lang="ro-RO" sz="2400" dirty="0" smtClean="0">
              <a:solidFill>
                <a:schemeClr val="bg1"/>
              </a:solidFill>
            </a:endParaRPr>
          </a:p>
          <a:p>
            <a:pPr marL="0" indent="0">
              <a:buNone/>
            </a:pPr>
            <a:r>
              <a:rPr lang="fr-FR" sz="2400" dirty="0" err="1" smtClean="0">
                <a:solidFill>
                  <a:schemeClr val="bg1"/>
                </a:solidFill>
              </a:rPr>
              <a:t>din</a:t>
            </a:r>
            <a:r>
              <a:rPr lang="fr-FR" sz="2400" dirty="0" smtClean="0">
                <a:solidFill>
                  <a:schemeClr val="bg1"/>
                </a:solidFill>
              </a:rPr>
              <a:t> </a:t>
            </a:r>
            <a:r>
              <a:rPr lang="fr-FR" sz="2400" dirty="0">
                <a:solidFill>
                  <a:schemeClr val="bg1"/>
                </a:solidFill>
              </a:rPr>
              <a:t>care 150 </a:t>
            </a:r>
            <a:r>
              <a:rPr lang="fr-FR" sz="2400" dirty="0" smtClean="0">
                <a:solidFill>
                  <a:schemeClr val="bg1"/>
                </a:solidFill>
              </a:rPr>
              <a:t>de</a:t>
            </a:r>
            <a:endParaRPr lang="ro-RO" sz="2400" dirty="0" smtClean="0">
              <a:solidFill>
                <a:schemeClr val="bg1"/>
              </a:solidFill>
            </a:endParaRPr>
          </a:p>
          <a:p>
            <a:pPr marL="0" indent="0">
              <a:buNone/>
            </a:pPr>
            <a:r>
              <a:rPr lang="fr-FR" sz="2400" dirty="0" smtClean="0">
                <a:solidFill>
                  <a:schemeClr val="bg1"/>
                </a:solidFill>
              </a:rPr>
              <a:t>“</a:t>
            </a:r>
            <a:r>
              <a:rPr lang="fr-FR" sz="2400" dirty="0" err="1">
                <a:solidFill>
                  <a:schemeClr val="bg1"/>
                </a:solidFill>
              </a:rPr>
              <a:t>tineri</a:t>
            </a:r>
            <a:r>
              <a:rPr lang="fr-FR" sz="2400" dirty="0">
                <a:solidFill>
                  <a:schemeClr val="bg1"/>
                </a:solidFill>
              </a:rPr>
              <a:t> 16-24 </a:t>
            </a:r>
            <a:r>
              <a:rPr lang="fr-FR" sz="2400" dirty="0" err="1">
                <a:solidFill>
                  <a:schemeClr val="bg1"/>
                </a:solidFill>
              </a:rPr>
              <a:t>ani</a:t>
            </a:r>
            <a:r>
              <a:rPr lang="fr-FR" sz="2400" dirty="0">
                <a:solidFill>
                  <a:schemeClr val="bg1"/>
                </a:solidFill>
              </a:rPr>
              <a:t> care au un </a:t>
            </a:r>
            <a:r>
              <a:rPr lang="fr-FR" sz="2400" dirty="0" err="1">
                <a:solidFill>
                  <a:schemeClr val="bg1"/>
                </a:solidFill>
              </a:rPr>
              <a:t>loc</a:t>
            </a:r>
            <a:r>
              <a:rPr lang="fr-FR" sz="2400" dirty="0">
                <a:solidFill>
                  <a:schemeClr val="bg1"/>
                </a:solidFill>
              </a:rPr>
              <a:t> </a:t>
            </a:r>
            <a:endParaRPr lang="ro-RO" sz="2400" dirty="0" smtClean="0">
              <a:solidFill>
                <a:schemeClr val="bg1"/>
              </a:solidFill>
            </a:endParaRPr>
          </a:p>
          <a:p>
            <a:pPr marL="0" indent="0">
              <a:buNone/>
            </a:pPr>
            <a:r>
              <a:rPr lang="fr-FR" sz="2400" dirty="0" smtClean="0">
                <a:solidFill>
                  <a:schemeClr val="bg1"/>
                </a:solidFill>
              </a:rPr>
              <a:t>de </a:t>
            </a:r>
            <a:r>
              <a:rPr lang="fr-FR" sz="2400" dirty="0" err="1">
                <a:solidFill>
                  <a:schemeClr val="bg1"/>
                </a:solidFill>
              </a:rPr>
              <a:t>muncă</a:t>
            </a:r>
            <a:r>
              <a:rPr lang="fr-FR" sz="2400" dirty="0">
                <a:solidFill>
                  <a:schemeClr val="bg1"/>
                </a:solidFill>
              </a:rPr>
              <a:t> </a:t>
            </a:r>
            <a:r>
              <a:rPr lang="fr-FR" sz="2400" dirty="0" err="1">
                <a:solidFill>
                  <a:schemeClr val="bg1"/>
                </a:solidFill>
              </a:rPr>
              <a:t>și</a:t>
            </a:r>
            <a:r>
              <a:rPr lang="fr-FR" sz="2400" dirty="0">
                <a:solidFill>
                  <a:schemeClr val="bg1"/>
                </a:solidFill>
              </a:rPr>
              <a:t> nu au </a:t>
            </a:r>
            <a:r>
              <a:rPr lang="fr-FR" sz="2400" dirty="0" err="1">
                <a:solidFill>
                  <a:schemeClr val="bg1"/>
                </a:solidFill>
              </a:rPr>
              <a:t>absolvit</a:t>
            </a:r>
            <a:r>
              <a:rPr lang="fr-FR" sz="2400" dirty="0">
                <a:solidFill>
                  <a:schemeClr val="bg1"/>
                </a:solidFill>
              </a:rPr>
              <a:t> </a:t>
            </a:r>
            <a:endParaRPr lang="ro-RO" sz="2400" dirty="0" smtClean="0">
              <a:solidFill>
                <a:schemeClr val="bg1"/>
              </a:solidFill>
            </a:endParaRPr>
          </a:p>
          <a:p>
            <a:pPr marL="0" indent="0">
              <a:buNone/>
            </a:pPr>
            <a:r>
              <a:rPr lang="fr-FR" sz="2400" dirty="0" err="1" smtClean="0">
                <a:solidFill>
                  <a:schemeClr val="bg1"/>
                </a:solidFill>
              </a:rPr>
              <a:t>învățământul</a:t>
            </a:r>
            <a:r>
              <a:rPr lang="fr-FR" sz="2400" dirty="0" smtClean="0">
                <a:solidFill>
                  <a:schemeClr val="bg1"/>
                </a:solidFill>
              </a:rPr>
              <a:t> </a:t>
            </a:r>
            <a:r>
              <a:rPr lang="fr-FR" sz="2400" dirty="0" err="1">
                <a:solidFill>
                  <a:schemeClr val="bg1"/>
                </a:solidFill>
              </a:rPr>
              <a:t>obligatoriu</a:t>
            </a:r>
            <a:r>
              <a:rPr lang="fr-FR" sz="2400" dirty="0">
                <a:solidFill>
                  <a:schemeClr val="bg1"/>
                </a:solidFill>
              </a:rPr>
              <a:t>” </a:t>
            </a:r>
            <a:endParaRPr lang="ro-RO" sz="2400" dirty="0" smtClean="0">
              <a:solidFill>
                <a:schemeClr val="bg1"/>
              </a:solidFill>
            </a:endParaRPr>
          </a:p>
          <a:p>
            <a:pPr marL="0" indent="0">
              <a:buNone/>
            </a:pPr>
            <a:r>
              <a:rPr lang="fr-FR" sz="2400" dirty="0" smtClean="0">
                <a:solidFill>
                  <a:schemeClr val="bg1"/>
                </a:solidFill>
              </a:rPr>
              <a:t>(</a:t>
            </a:r>
            <a:r>
              <a:rPr lang="fr-FR" sz="2400" dirty="0">
                <a:solidFill>
                  <a:schemeClr val="bg1"/>
                </a:solidFill>
              </a:rPr>
              <a:t>20 </a:t>
            </a:r>
            <a:r>
              <a:rPr lang="fr-FR" sz="2400" dirty="0" err="1">
                <a:solidFill>
                  <a:schemeClr val="bg1"/>
                </a:solidFill>
              </a:rPr>
              <a:t>aparțin</a:t>
            </a:r>
            <a:r>
              <a:rPr lang="fr-FR" sz="2400" dirty="0">
                <a:solidFill>
                  <a:schemeClr val="bg1"/>
                </a:solidFill>
              </a:rPr>
              <a:t> </a:t>
            </a:r>
            <a:r>
              <a:rPr lang="fr-FR" sz="2400" dirty="0" err="1">
                <a:solidFill>
                  <a:schemeClr val="bg1"/>
                </a:solidFill>
              </a:rPr>
              <a:t>minorității</a:t>
            </a:r>
            <a:r>
              <a:rPr lang="fr-FR" sz="2400" dirty="0">
                <a:solidFill>
                  <a:schemeClr val="bg1"/>
                </a:solidFill>
              </a:rPr>
              <a:t> </a:t>
            </a:r>
            <a:r>
              <a:rPr lang="fr-FR" sz="2400" dirty="0" err="1" smtClean="0">
                <a:solidFill>
                  <a:schemeClr val="bg1"/>
                </a:solidFill>
              </a:rPr>
              <a:t>rome</a:t>
            </a:r>
            <a:r>
              <a:rPr lang="fr-FR" sz="2400" dirty="0">
                <a:solidFill>
                  <a:schemeClr val="bg1"/>
                </a:solidFill>
              </a:rPr>
              <a:t>) </a:t>
            </a:r>
            <a:endParaRPr lang="ro-RO" sz="2400" dirty="0" smtClean="0">
              <a:solidFill>
                <a:schemeClr val="bg1"/>
              </a:solidFill>
            </a:endParaRPr>
          </a:p>
          <a:p>
            <a:pPr marL="0" indent="0">
              <a:buNone/>
            </a:pPr>
            <a:r>
              <a:rPr lang="fr-FR" sz="2400" dirty="0" err="1" smtClean="0">
                <a:solidFill>
                  <a:schemeClr val="bg1"/>
                </a:solidFill>
              </a:rPr>
              <a:t>și</a:t>
            </a:r>
            <a:r>
              <a:rPr lang="fr-FR" sz="2400" dirty="0" smtClean="0">
                <a:solidFill>
                  <a:schemeClr val="bg1"/>
                </a:solidFill>
              </a:rPr>
              <a:t> </a:t>
            </a:r>
            <a:r>
              <a:rPr lang="fr-FR" sz="2400" dirty="0">
                <a:solidFill>
                  <a:schemeClr val="bg1"/>
                </a:solidFill>
              </a:rPr>
              <a:t>450 de “</a:t>
            </a:r>
            <a:r>
              <a:rPr lang="fr-FR" sz="2400" dirty="0" err="1">
                <a:solidFill>
                  <a:schemeClr val="bg1"/>
                </a:solidFill>
              </a:rPr>
              <a:t>adulți</a:t>
            </a:r>
            <a:r>
              <a:rPr lang="fr-FR" sz="2400" dirty="0">
                <a:solidFill>
                  <a:schemeClr val="bg1"/>
                </a:solidFill>
              </a:rPr>
              <a:t> 25-64 </a:t>
            </a:r>
            <a:r>
              <a:rPr lang="fr-FR" sz="2400" dirty="0" err="1">
                <a:solidFill>
                  <a:schemeClr val="bg1"/>
                </a:solidFill>
              </a:rPr>
              <a:t>ani</a:t>
            </a:r>
            <a:r>
              <a:rPr lang="fr-FR" sz="2400" dirty="0">
                <a:solidFill>
                  <a:schemeClr val="bg1"/>
                </a:solidFill>
              </a:rPr>
              <a:t> care </a:t>
            </a:r>
            <a:endParaRPr lang="ro-RO" sz="2400" dirty="0" smtClean="0">
              <a:solidFill>
                <a:schemeClr val="bg1"/>
              </a:solidFill>
            </a:endParaRPr>
          </a:p>
          <a:p>
            <a:pPr marL="0" indent="0">
              <a:buNone/>
            </a:pPr>
            <a:r>
              <a:rPr lang="fr-FR" sz="2400" dirty="0" smtClean="0">
                <a:solidFill>
                  <a:schemeClr val="bg1"/>
                </a:solidFill>
              </a:rPr>
              <a:t>NU </a:t>
            </a:r>
            <a:r>
              <a:rPr lang="fr-FR" sz="2400" dirty="0">
                <a:solidFill>
                  <a:schemeClr val="bg1"/>
                </a:solidFill>
              </a:rPr>
              <a:t>au </a:t>
            </a:r>
            <a:r>
              <a:rPr lang="fr-FR" sz="2400" dirty="0" err="1">
                <a:solidFill>
                  <a:schemeClr val="bg1"/>
                </a:solidFill>
              </a:rPr>
              <a:t>absolvit</a:t>
            </a:r>
            <a:r>
              <a:rPr lang="fr-FR" sz="2400" dirty="0">
                <a:solidFill>
                  <a:schemeClr val="bg1"/>
                </a:solidFill>
              </a:rPr>
              <a:t> </a:t>
            </a:r>
            <a:r>
              <a:rPr lang="fr-FR" sz="2400" dirty="0" err="1">
                <a:solidFill>
                  <a:schemeClr val="bg1"/>
                </a:solidFill>
              </a:rPr>
              <a:t>învățământul</a:t>
            </a:r>
            <a:r>
              <a:rPr lang="fr-FR" sz="2400" dirty="0">
                <a:solidFill>
                  <a:schemeClr val="bg1"/>
                </a:solidFill>
              </a:rPr>
              <a:t> </a:t>
            </a:r>
            <a:endParaRPr lang="ro-RO" sz="2400" dirty="0" smtClean="0">
              <a:solidFill>
                <a:schemeClr val="bg1"/>
              </a:solidFill>
            </a:endParaRPr>
          </a:p>
          <a:p>
            <a:pPr marL="0" indent="0">
              <a:buNone/>
            </a:pPr>
            <a:r>
              <a:rPr lang="fr-FR" sz="2400" dirty="0" err="1" smtClean="0">
                <a:solidFill>
                  <a:schemeClr val="bg1"/>
                </a:solidFill>
              </a:rPr>
              <a:t>obligatoriu</a:t>
            </a:r>
            <a:r>
              <a:rPr lang="fr-FR" sz="2400" dirty="0">
                <a:solidFill>
                  <a:schemeClr val="bg1"/>
                </a:solidFill>
              </a:rPr>
              <a:t>” </a:t>
            </a:r>
            <a:endParaRPr lang="ro-RO" sz="2400" dirty="0" smtClean="0">
              <a:solidFill>
                <a:schemeClr val="bg1"/>
              </a:solidFill>
            </a:endParaRPr>
          </a:p>
          <a:p>
            <a:pPr marL="0" indent="0">
              <a:buNone/>
            </a:pPr>
            <a:r>
              <a:rPr lang="fr-FR" sz="2400" dirty="0" smtClean="0">
                <a:solidFill>
                  <a:schemeClr val="bg1"/>
                </a:solidFill>
              </a:rPr>
              <a:t>(</a:t>
            </a:r>
            <a:r>
              <a:rPr lang="fr-FR" sz="2400" dirty="0">
                <a:solidFill>
                  <a:schemeClr val="bg1"/>
                </a:solidFill>
              </a:rPr>
              <a:t>125 </a:t>
            </a:r>
            <a:r>
              <a:rPr lang="fr-FR" sz="2400" dirty="0" err="1">
                <a:solidFill>
                  <a:schemeClr val="bg1"/>
                </a:solidFill>
              </a:rPr>
              <a:t>aparțin</a:t>
            </a:r>
            <a:r>
              <a:rPr lang="fr-FR" sz="2400" dirty="0">
                <a:solidFill>
                  <a:schemeClr val="bg1"/>
                </a:solidFill>
              </a:rPr>
              <a:t> </a:t>
            </a:r>
            <a:r>
              <a:rPr lang="fr-FR" sz="2400" dirty="0" err="1">
                <a:solidFill>
                  <a:schemeClr val="bg1"/>
                </a:solidFill>
              </a:rPr>
              <a:t>minorității</a:t>
            </a:r>
            <a:r>
              <a:rPr lang="fr-FR" sz="2400" dirty="0">
                <a:solidFill>
                  <a:schemeClr val="bg1"/>
                </a:solidFill>
              </a:rPr>
              <a:t> </a:t>
            </a:r>
            <a:r>
              <a:rPr lang="fr-FR" sz="2400" dirty="0" err="1">
                <a:solidFill>
                  <a:schemeClr val="bg1"/>
                </a:solidFill>
              </a:rPr>
              <a:t>rrome</a:t>
            </a:r>
            <a:r>
              <a:rPr lang="fr-FR" sz="2400" dirty="0">
                <a:solidFill>
                  <a:schemeClr val="bg1"/>
                </a:solidFill>
              </a:rPr>
              <a:t>);</a:t>
            </a:r>
            <a:endParaRPr lang="en-GB" sz="2400" dirty="0">
              <a:solidFill>
                <a:schemeClr val="bg1"/>
              </a:solidFill>
            </a:endParaRPr>
          </a:p>
          <a:p>
            <a:endParaRPr lang="en-GB" dirty="0">
              <a:solidFill>
                <a:schemeClr val="bg1"/>
              </a:solidFill>
            </a:endParaRPr>
          </a:p>
        </p:txBody>
      </p:sp>
      <p:pic>
        <p:nvPicPr>
          <p:cNvPr id="4" name="Picture 8" descr="A group of students in a classroom&#10;&#10;Description automatically generated with medium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02298"/>
            <a:ext cx="4419600" cy="32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682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a:t>Programul ”A doua șansă” se va desfășura prin cursuri organizate săptămânal,  va avea durată flexibilă, va îmbina pregătirea în domeniul educației  de bază cu pregătirea pentru obținerii calificării profesionale.</a:t>
            </a:r>
            <a:endParaRPr lang="en-GB" dirty="0"/>
          </a:p>
          <a:p>
            <a:endParaRPr lang="en-GB" dirty="0"/>
          </a:p>
        </p:txBody>
      </p:sp>
    </p:spTree>
    <p:extLst>
      <p:ext uri="{BB962C8B-B14F-4D97-AF65-F5344CB8AC3E}">
        <p14:creationId xmlns:p14="http://schemas.microsoft.com/office/powerpoint/2010/main" val="239537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fontScale="62500" lnSpcReduction="20000"/>
          </a:bodyPr>
          <a:lstStyle/>
          <a:p>
            <a:r>
              <a:rPr lang="fr-FR" b="1" dirty="0" err="1"/>
              <a:t>Pregătirea</a:t>
            </a:r>
            <a:r>
              <a:rPr lang="fr-FR" b="1" dirty="0"/>
              <a:t> </a:t>
            </a:r>
            <a:r>
              <a:rPr lang="fr-FR" b="1" dirty="0" err="1"/>
              <a:t>pentru</a:t>
            </a:r>
            <a:r>
              <a:rPr lang="fr-FR" b="1" dirty="0"/>
              <a:t> </a:t>
            </a:r>
            <a:r>
              <a:rPr lang="fr-FR" b="1" dirty="0" err="1"/>
              <a:t>educaţia</a:t>
            </a:r>
            <a:r>
              <a:rPr lang="fr-FR" b="1" dirty="0"/>
              <a:t> de </a:t>
            </a:r>
            <a:r>
              <a:rPr lang="fr-FR" b="1" dirty="0" err="1"/>
              <a:t>bază</a:t>
            </a:r>
            <a:r>
              <a:rPr lang="fr-FR" b="1" dirty="0"/>
              <a:t> </a:t>
            </a:r>
            <a:r>
              <a:rPr lang="fr-FR" b="1" dirty="0" err="1"/>
              <a:t>şi</a:t>
            </a:r>
            <a:r>
              <a:rPr lang="fr-FR" b="1" dirty="0"/>
              <a:t> </a:t>
            </a:r>
            <a:r>
              <a:rPr lang="fr-FR" b="1" dirty="0" err="1"/>
              <a:t>pregătirea</a:t>
            </a:r>
            <a:r>
              <a:rPr lang="fr-FR" b="1" dirty="0"/>
              <a:t> </a:t>
            </a:r>
            <a:r>
              <a:rPr lang="fr-FR" b="1" dirty="0" err="1"/>
              <a:t>profesională</a:t>
            </a:r>
            <a:r>
              <a:rPr lang="fr-FR" b="1" dirty="0"/>
              <a:t> </a:t>
            </a:r>
            <a:r>
              <a:rPr lang="fr-FR" b="1" dirty="0" err="1"/>
              <a:t>pentru</a:t>
            </a:r>
            <a:r>
              <a:rPr lang="fr-FR" b="1" dirty="0"/>
              <a:t> </a:t>
            </a:r>
            <a:r>
              <a:rPr lang="fr-FR" b="1" dirty="0" err="1"/>
              <a:t>elevii</a:t>
            </a:r>
            <a:r>
              <a:rPr lang="fr-FR" b="1" dirty="0"/>
              <a:t> </a:t>
            </a:r>
            <a:r>
              <a:rPr lang="fr-FR" b="1" dirty="0" err="1"/>
              <a:t>înscrişi</a:t>
            </a:r>
            <a:r>
              <a:rPr lang="fr-FR" b="1" dirty="0"/>
              <a:t> </a:t>
            </a:r>
            <a:r>
              <a:rPr lang="fr-FR" b="1" dirty="0" err="1"/>
              <a:t>în</a:t>
            </a:r>
            <a:r>
              <a:rPr lang="fr-FR" b="1" dirty="0"/>
              <a:t> </a:t>
            </a:r>
            <a:r>
              <a:rPr lang="fr-FR" b="1" dirty="0" err="1"/>
              <a:t>programul</a:t>
            </a:r>
            <a:r>
              <a:rPr lang="fr-FR" b="1" dirty="0"/>
              <a:t> „A </a:t>
            </a:r>
            <a:r>
              <a:rPr lang="fr-FR" b="1" dirty="0" err="1"/>
              <a:t>doua</a:t>
            </a:r>
            <a:r>
              <a:rPr lang="fr-FR" b="1" dirty="0"/>
              <a:t> </a:t>
            </a:r>
            <a:r>
              <a:rPr lang="fr-FR" b="1" dirty="0" err="1"/>
              <a:t>şansă</a:t>
            </a:r>
            <a:r>
              <a:rPr lang="fr-FR" b="1" dirty="0"/>
              <a:t>” </a:t>
            </a:r>
            <a:r>
              <a:rPr lang="fr-FR" b="1" dirty="0" err="1"/>
              <a:t>pentru</a:t>
            </a:r>
            <a:r>
              <a:rPr lang="fr-FR" b="1" dirty="0"/>
              <a:t> </a:t>
            </a:r>
            <a:r>
              <a:rPr lang="fr-FR" b="1" dirty="0" err="1"/>
              <a:t>învăţământul</a:t>
            </a:r>
            <a:r>
              <a:rPr lang="fr-FR" b="1" dirty="0"/>
              <a:t> </a:t>
            </a:r>
            <a:r>
              <a:rPr lang="fr-FR" b="1" dirty="0" err="1"/>
              <a:t>secundar</a:t>
            </a:r>
            <a:r>
              <a:rPr lang="fr-FR" b="1" dirty="0"/>
              <a:t> </a:t>
            </a:r>
            <a:r>
              <a:rPr lang="fr-FR" b="1" dirty="0" err="1"/>
              <a:t>inferior</a:t>
            </a:r>
            <a:r>
              <a:rPr lang="fr-FR" b="1" dirty="0"/>
              <a:t>, se </a:t>
            </a:r>
            <a:r>
              <a:rPr lang="fr-FR" b="1" dirty="0" err="1"/>
              <a:t>organizează</a:t>
            </a:r>
            <a:r>
              <a:rPr lang="fr-FR" b="1" dirty="0"/>
              <a:t> </a:t>
            </a:r>
            <a:r>
              <a:rPr lang="fr-FR" b="1" dirty="0" err="1"/>
              <a:t>avându</a:t>
            </a:r>
            <a:r>
              <a:rPr lang="fr-FR" b="1" dirty="0"/>
              <a:t>-se </a:t>
            </a:r>
            <a:r>
              <a:rPr lang="fr-FR" b="1" dirty="0" err="1"/>
              <a:t>în</a:t>
            </a:r>
            <a:r>
              <a:rPr lang="fr-FR" b="1" dirty="0"/>
              <a:t> </a:t>
            </a:r>
            <a:r>
              <a:rPr lang="fr-FR" b="1" dirty="0" err="1"/>
              <a:t>vedere</a:t>
            </a:r>
            <a:r>
              <a:rPr lang="fr-FR" b="1" dirty="0"/>
              <a:t> </a:t>
            </a:r>
            <a:r>
              <a:rPr lang="fr-FR" b="1" dirty="0" err="1"/>
              <a:t>următoarele</a:t>
            </a:r>
            <a:r>
              <a:rPr lang="fr-FR" b="1" dirty="0"/>
              <a:t> </a:t>
            </a:r>
            <a:r>
              <a:rPr lang="fr-FR" b="1" dirty="0" err="1"/>
              <a:t>principii</a:t>
            </a:r>
            <a:r>
              <a:rPr lang="fr-FR" b="1" dirty="0" smtClean="0"/>
              <a:t>:</a:t>
            </a:r>
            <a:endParaRPr lang="ro-RO" b="1" dirty="0" smtClean="0"/>
          </a:p>
          <a:p>
            <a:endParaRPr lang="en-GB" b="1" dirty="0"/>
          </a:p>
          <a:p>
            <a:r>
              <a:rPr lang="fr-FR" dirty="0"/>
              <a:t>a) </a:t>
            </a:r>
            <a:r>
              <a:rPr lang="fr-FR" dirty="0" err="1"/>
              <a:t>asigurarea</a:t>
            </a:r>
            <a:r>
              <a:rPr lang="fr-FR" dirty="0"/>
              <a:t> </a:t>
            </a:r>
            <a:r>
              <a:rPr lang="fr-FR" dirty="0" err="1"/>
              <a:t>unui</a:t>
            </a:r>
            <a:r>
              <a:rPr lang="fr-FR" dirty="0"/>
              <a:t> program de </a:t>
            </a:r>
            <a:r>
              <a:rPr lang="fr-FR" dirty="0" err="1"/>
              <a:t>pregătire</a:t>
            </a:r>
            <a:r>
              <a:rPr lang="fr-FR" dirty="0"/>
              <a:t> </a:t>
            </a:r>
            <a:r>
              <a:rPr lang="fr-FR" dirty="0" err="1"/>
              <a:t>individualizat</a:t>
            </a:r>
            <a:r>
              <a:rPr lang="fr-FR" dirty="0"/>
              <a:t> </a:t>
            </a:r>
            <a:r>
              <a:rPr lang="fr-FR" dirty="0" err="1"/>
              <a:t>atât</a:t>
            </a:r>
            <a:r>
              <a:rPr lang="fr-FR" dirty="0"/>
              <a:t> </a:t>
            </a:r>
            <a:r>
              <a:rPr lang="fr-FR" dirty="0" err="1"/>
              <a:t>pentru</a:t>
            </a:r>
            <a:r>
              <a:rPr lang="fr-FR" dirty="0"/>
              <a:t> </a:t>
            </a:r>
            <a:r>
              <a:rPr lang="fr-FR" dirty="0" err="1"/>
              <a:t>educaţia</a:t>
            </a:r>
            <a:r>
              <a:rPr lang="fr-FR" dirty="0"/>
              <a:t> de </a:t>
            </a:r>
            <a:r>
              <a:rPr lang="fr-FR" dirty="0" err="1"/>
              <a:t>bază</a:t>
            </a:r>
            <a:r>
              <a:rPr lang="fr-FR" dirty="0"/>
              <a:t>, </a:t>
            </a:r>
            <a:r>
              <a:rPr lang="fr-FR" dirty="0" err="1"/>
              <a:t>cât</a:t>
            </a:r>
            <a:r>
              <a:rPr lang="fr-FR" dirty="0"/>
              <a:t> </a:t>
            </a:r>
            <a:r>
              <a:rPr lang="fr-FR" dirty="0" err="1"/>
              <a:t>şi</a:t>
            </a:r>
            <a:r>
              <a:rPr lang="fr-FR" dirty="0"/>
              <a:t> </a:t>
            </a:r>
            <a:r>
              <a:rPr lang="fr-FR" dirty="0" err="1"/>
              <a:t>pentru</a:t>
            </a:r>
            <a:r>
              <a:rPr lang="fr-FR" dirty="0"/>
              <a:t> </a:t>
            </a:r>
            <a:r>
              <a:rPr lang="fr-FR" dirty="0" err="1"/>
              <a:t>pregătirea</a:t>
            </a:r>
            <a:r>
              <a:rPr lang="fr-FR" dirty="0"/>
              <a:t> </a:t>
            </a:r>
            <a:r>
              <a:rPr lang="fr-FR" dirty="0" err="1"/>
              <a:t>profesională</a:t>
            </a:r>
            <a:r>
              <a:rPr lang="fr-FR" dirty="0"/>
              <a:t>, </a:t>
            </a:r>
            <a:r>
              <a:rPr lang="fr-FR" dirty="0" err="1"/>
              <a:t>în</a:t>
            </a:r>
            <a:r>
              <a:rPr lang="fr-FR" dirty="0"/>
              <a:t> </a:t>
            </a:r>
            <a:r>
              <a:rPr lang="fr-FR" dirty="0" err="1"/>
              <a:t>funcţie</a:t>
            </a:r>
            <a:r>
              <a:rPr lang="fr-FR" dirty="0"/>
              <a:t> de </a:t>
            </a:r>
            <a:r>
              <a:rPr lang="fr-FR" dirty="0" err="1"/>
              <a:t>aspiraţiile</a:t>
            </a:r>
            <a:r>
              <a:rPr lang="fr-FR" dirty="0"/>
              <a:t> </a:t>
            </a:r>
            <a:r>
              <a:rPr lang="fr-FR" dirty="0" err="1"/>
              <a:t>şi</a:t>
            </a:r>
            <a:r>
              <a:rPr lang="fr-FR" dirty="0"/>
              <a:t> </a:t>
            </a:r>
            <a:r>
              <a:rPr lang="fr-FR" dirty="0" err="1"/>
              <a:t>interesele</a:t>
            </a:r>
            <a:r>
              <a:rPr lang="fr-FR" dirty="0"/>
              <a:t> </a:t>
            </a:r>
            <a:r>
              <a:rPr lang="fr-FR" dirty="0" err="1"/>
              <a:t>elevilor</a:t>
            </a:r>
            <a:r>
              <a:rPr lang="fr-FR" dirty="0" smtClean="0"/>
              <a:t>;</a:t>
            </a:r>
            <a:endParaRPr lang="ro-RO" dirty="0" smtClean="0"/>
          </a:p>
          <a:p>
            <a:endParaRPr lang="en-GB" dirty="0"/>
          </a:p>
          <a:p>
            <a:r>
              <a:rPr lang="fr-FR" dirty="0"/>
              <a:t>b) </a:t>
            </a:r>
            <a:r>
              <a:rPr lang="fr-FR" dirty="0" err="1"/>
              <a:t>recunoaşterea</a:t>
            </a:r>
            <a:r>
              <a:rPr lang="fr-FR" dirty="0"/>
              <a:t> </a:t>
            </a:r>
            <a:r>
              <a:rPr lang="fr-FR" dirty="0" err="1"/>
              <a:t>competenţelor</a:t>
            </a:r>
            <a:r>
              <a:rPr lang="fr-FR" dirty="0"/>
              <a:t> </a:t>
            </a:r>
            <a:r>
              <a:rPr lang="fr-FR" dirty="0" err="1"/>
              <a:t>dobândite</a:t>
            </a:r>
            <a:r>
              <a:rPr lang="fr-FR" dirty="0"/>
              <a:t> </a:t>
            </a:r>
            <a:r>
              <a:rPr lang="fr-FR" dirty="0" err="1"/>
              <a:t>anterior</a:t>
            </a:r>
            <a:r>
              <a:rPr lang="fr-FR" dirty="0"/>
              <a:t> – </a:t>
            </a:r>
            <a:r>
              <a:rPr lang="fr-FR" dirty="0" err="1"/>
              <a:t>pe</a:t>
            </a:r>
            <a:r>
              <a:rPr lang="fr-FR" dirty="0"/>
              <a:t> </a:t>
            </a:r>
            <a:r>
              <a:rPr lang="fr-FR" dirty="0" err="1"/>
              <a:t>căi</a:t>
            </a:r>
            <a:r>
              <a:rPr lang="fr-FR" dirty="0"/>
              <a:t> </a:t>
            </a:r>
            <a:r>
              <a:rPr lang="fr-FR" dirty="0" err="1"/>
              <a:t>formale</a:t>
            </a:r>
            <a:r>
              <a:rPr lang="fr-FR" dirty="0"/>
              <a:t>, </a:t>
            </a:r>
            <a:r>
              <a:rPr lang="fr-FR" dirty="0" err="1"/>
              <a:t>nonformale</a:t>
            </a:r>
            <a:r>
              <a:rPr lang="fr-FR" dirty="0"/>
              <a:t> </a:t>
            </a:r>
            <a:r>
              <a:rPr lang="fr-FR" dirty="0" err="1"/>
              <a:t>şi</a:t>
            </a:r>
            <a:r>
              <a:rPr lang="fr-FR" dirty="0"/>
              <a:t> </a:t>
            </a:r>
            <a:r>
              <a:rPr lang="fr-FR" dirty="0" err="1"/>
              <a:t>informale</a:t>
            </a:r>
            <a:r>
              <a:rPr lang="fr-FR" dirty="0"/>
              <a:t> – </a:t>
            </a:r>
            <a:r>
              <a:rPr lang="fr-FR" dirty="0" err="1"/>
              <a:t>în</a:t>
            </a:r>
            <a:r>
              <a:rPr lang="fr-FR" dirty="0"/>
              <a:t> </a:t>
            </a:r>
            <a:r>
              <a:rPr lang="fr-FR" dirty="0" err="1"/>
              <a:t>raport</a:t>
            </a:r>
            <a:r>
              <a:rPr lang="fr-FR" dirty="0"/>
              <a:t> </a:t>
            </a:r>
            <a:r>
              <a:rPr lang="fr-FR" dirty="0" err="1"/>
              <a:t>cu</a:t>
            </a:r>
            <a:r>
              <a:rPr lang="fr-FR" dirty="0"/>
              <a:t> </a:t>
            </a:r>
            <a:r>
              <a:rPr lang="fr-FR" dirty="0" err="1"/>
              <a:t>cerinţele</a:t>
            </a:r>
            <a:r>
              <a:rPr lang="fr-FR" dirty="0"/>
              <a:t> </a:t>
            </a:r>
            <a:r>
              <a:rPr lang="fr-FR" dirty="0" err="1"/>
              <a:t>formulate</a:t>
            </a:r>
            <a:r>
              <a:rPr lang="fr-FR" dirty="0"/>
              <a:t> </a:t>
            </a:r>
            <a:r>
              <a:rPr lang="fr-FR" dirty="0" err="1"/>
              <a:t>prin</a:t>
            </a:r>
            <a:r>
              <a:rPr lang="fr-FR" dirty="0"/>
              <a:t> </a:t>
            </a:r>
            <a:r>
              <a:rPr lang="fr-FR" dirty="0" err="1"/>
              <a:t>standardele</a:t>
            </a:r>
            <a:r>
              <a:rPr lang="fr-FR" dirty="0"/>
              <a:t> de </a:t>
            </a:r>
            <a:r>
              <a:rPr lang="fr-FR" dirty="0" err="1"/>
              <a:t>performanţă</a:t>
            </a:r>
            <a:r>
              <a:rPr lang="fr-FR" dirty="0"/>
              <a:t>, </a:t>
            </a:r>
            <a:r>
              <a:rPr lang="fr-FR" dirty="0" err="1"/>
              <a:t>pentru</a:t>
            </a:r>
            <a:r>
              <a:rPr lang="fr-FR" dirty="0"/>
              <a:t> </a:t>
            </a:r>
            <a:r>
              <a:rPr lang="fr-FR" dirty="0" err="1"/>
              <a:t>educaţia</a:t>
            </a:r>
            <a:r>
              <a:rPr lang="fr-FR" dirty="0"/>
              <a:t> de </a:t>
            </a:r>
            <a:r>
              <a:rPr lang="fr-FR" dirty="0" err="1"/>
              <a:t>bază</a:t>
            </a:r>
            <a:r>
              <a:rPr lang="fr-FR" dirty="0"/>
              <a:t> </a:t>
            </a:r>
            <a:r>
              <a:rPr lang="fr-FR" dirty="0" err="1"/>
              <a:t>şi</a:t>
            </a:r>
            <a:r>
              <a:rPr lang="fr-FR" dirty="0"/>
              <a:t> </a:t>
            </a:r>
            <a:r>
              <a:rPr lang="fr-FR" dirty="0" err="1"/>
              <a:t>standardele</a:t>
            </a:r>
            <a:r>
              <a:rPr lang="fr-FR" dirty="0"/>
              <a:t> de </a:t>
            </a:r>
            <a:r>
              <a:rPr lang="fr-FR" dirty="0" err="1"/>
              <a:t>pregătire</a:t>
            </a:r>
            <a:r>
              <a:rPr lang="fr-FR" dirty="0"/>
              <a:t> </a:t>
            </a:r>
            <a:r>
              <a:rPr lang="fr-FR" dirty="0" err="1"/>
              <a:t>profesională</a:t>
            </a:r>
            <a:r>
              <a:rPr lang="fr-FR" dirty="0"/>
              <a:t>, </a:t>
            </a:r>
            <a:r>
              <a:rPr lang="fr-FR" dirty="0" err="1"/>
              <a:t>aprobate</a:t>
            </a:r>
            <a:r>
              <a:rPr lang="fr-FR" dirty="0"/>
              <a:t> </a:t>
            </a:r>
            <a:r>
              <a:rPr lang="fr-FR" dirty="0" err="1"/>
              <a:t>pentru</a:t>
            </a:r>
            <a:r>
              <a:rPr lang="fr-FR" dirty="0"/>
              <a:t> </a:t>
            </a:r>
            <a:r>
              <a:rPr lang="fr-FR" dirty="0" err="1"/>
              <a:t>calificările</a:t>
            </a:r>
            <a:r>
              <a:rPr lang="fr-FR" dirty="0"/>
              <a:t> </a:t>
            </a:r>
            <a:r>
              <a:rPr lang="fr-FR" dirty="0" err="1"/>
              <a:t>profesionale</a:t>
            </a:r>
            <a:r>
              <a:rPr lang="fr-FR" dirty="0"/>
              <a:t> </a:t>
            </a:r>
            <a:r>
              <a:rPr lang="fr-FR" dirty="0" err="1"/>
              <a:t>şcolarizate</a:t>
            </a:r>
            <a:r>
              <a:rPr lang="fr-FR" dirty="0"/>
              <a:t> </a:t>
            </a:r>
            <a:r>
              <a:rPr lang="fr-FR" dirty="0" err="1"/>
              <a:t>în</a:t>
            </a:r>
            <a:r>
              <a:rPr lang="fr-FR" dirty="0"/>
              <a:t> </a:t>
            </a:r>
            <a:r>
              <a:rPr lang="fr-FR" dirty="0" err="1"/>
              <a:t>învăţământul</a:t>
            </a:r>
            <a:r>
              <a:rPr lang="fr-FR" dirty="0"/>
              <a:t> </a:t>
            </a:r>
            <a:r>
              <a:rPr lang="fr-FR" dirty="0" err="1"/>
              <a:t>secundar</a:t>
            </a:r>
            <a:r>
              <a:rPr lang="fr-FR" dirty="0"/>
              <a:t> </a:t>
            </a:r>
            <a:r>
              <a:rPr lang="fr-FR" dirty="0" err="1"/>
              <a:t>inferior</a:t>
            </a:r>
            <a:r>
              <a:rPr lang="fr-FR" dirty="0"/>
              <a:t>, </a:t>
            </a:r>
            <a:r>
              <a:rPr lang="fr-FR" dirty="0" err="1"/>
              <a:t>pentru</a:t>
            </a:r>
            <a:r>
              <a:rPr lang="fr-FR" dirty="0"/>
              <a:t> </a:t>
            </a:r>
            <a:r>
              <a:rPr lang="fr-FR" dirty="0" err="1"/>
              <a:t>pregătirea</a:t>
            </a:r>
            <a:r>
              <a:rPr lang="fr-FR" dirty="0"/>
              <a:t> </a:t>
            </a:r>
            <a:r>
              <a:rPr lang="fr-FR" dirty="0" err="1"/>
              <a:t>profesională</a:t>
            </a:r>
            <a:r>
              <a:rPr lang="fr-FR" dirty="0"/>
              <a:t>.</a:t>
            </a:r>
            <a:endParaRPr lang="en-GB" dirty="0"/>
          </a:p>
          <a:p>
            <a:r>
              <a:rPr lang="fr-FR" dirty="0"/>
              <a:t> </a:t>
            </a:r>
            <a:endParaRPr lang="en-GB" dirty="0"/>
          </a:p>
          <a:p>
            <a:r>
              <a:rPr lang="fr-FR" dirty="0"/>
              <a:t>c)  </a:t>
            </a:r>
            <a:r>
              <a:rPr lang="fr-FR" dirty="0" err="1"/>
              <a:t>certificarea</a:t>
            </a:r>
            <a:r>
              <a:rPr lang="fr-FR" dirty="0"/>
              <a:t> </a:t>
            </a:r>
            <a:r>
              <a:rPr lang="fr-FR" dirty="0" err="1"/>
              <a:t>competenţelor</a:t>
            </a:r>
            <a:r>
              <a:rPr lang="fr-FR" dirty="0"/>
              <a:t> </a:t>
            </a:r>
            <a:r>
              <a:rPr lang="fr-FR" dirty="0" err="1"/>
              <a:t>profesionale</a:t>
            </a:r>
            <a:r>
              <a:rPr lang="fr-FR" dirty="0"/>
              <a:t> </a:t>
            </a:r>
            <a:r>
              <a:rPr lang="fr-FR" dirty="0" err="1"/>
              <a:t>dobândite</a:t>
            </a:r>
            <a:r>
              <a:rPr lang="fr-FR" dirty="0"/>
              <a:t>, </a:t>
            </a:r>
            <a:r>
              <a:rPr lang="fr-FR" dirty="0" err="1"/>
              <a:t>în</a:t>
            </a:r>
            <a:r>
              <a:rPr lang="fr-FR" dirty="0"/>
              <a:t> </a:t>
            </a:r>
            <a:r>
              <a:rPr lang="fr-FR" dirty="0" err="1"/>
              <a:t>baza</a:t>
            </a:r>
            <a:r>
              <a:rPr lang="fr-FR" dirty="0"/>
              <a:t> </a:t>
            </a:r>
            <a:r>
              <a:rPr lang="fr-FR" dirty="0" err="1"/>
              <a:t>reglementărilor</a:t>
            </a:r>
            <a:r>
              <a:rPr lang="fr-FR" dirty="0"/>
              <a:t> </a:t>
            </a:r>
            <a:r>
              <a:rPr lang="fr-FR" dirty="0" err="1"/>
              <a:t>stabilite</a:t>
            </a:r>
            <a:r>
              <a:rPr lang="fr-FR" dirty="0"/>
              <a:t> la </a:t>
            </a:r>
            <a:r>
              <a:rPr lang="fr-FR" dirty="0" err="1" smtClean="0"/>
              <a:t>nivel</a:t>
            </a:r>
            <a:r>
              <a:rPr lang="ro-RO" dirty="0" smtClean="0"/>
              <a:t> </a:t>
            </a:r>
            <a:r>
              <a:rPr lang="fr-FR" dirty="0" err="1" smtClean="0"/>
              <a:t>naţional</a:t>
            </a:r>
            <a:r>
              <a:rPr lang="fr-FR" dirty="0"/>
              <a:t>, </a:t>
            </a:r>
            <a:r>
              <a:rPr lang="fr-FR" dirty="0" err="1"/>
              <a:t>prin</a:t>
            </a:r>
            <a:r>
              <a:rPr lang="fr-FR" dirty="0"/>
              <a:t> </a:t>
            </a:r>
            <a:r>
              <a:rPr lang="fr-FR" dirty="0" err="1"/>
              <a:t>metodologie</a:t>
            </a:r>
            <a:r>
              <a:rPr lang="fr-FR" dirty="0"/>
              <a:t> </a:t>
            </a:r>
            <a:r>
              <a:rPr lang="fr-FR" dirty="0" err="1"/>
              <a:t>specifică</a:t>
            </a:r>
            <a:r>
              <a:rPr lang="fr-FR" dirty="0"/>
              <a:t>, de </a:t>
            </a:r>
            <a:r>
              <a:rPr lang="fr-FR" dirty="0" err="1"/>
              <a:t>către</a:t>
            </a:r>
            <a:r>
              <a:rPr lang="fr-FR" dirty="0"/>
              <a:t> MEN </a:t>
            </a:r>
            <a:r>
              <a:rPr lang="fr-FR" dirty="0" err="1"/>
              <a:t>programul</a:t>
            </a:r>
            <a:r>
              <a:rPr lang="fr-FR" dirty="0"/>
              <a:t> de </a:t>
            </a:r>
            <a:r>
              <a:rPr lang="fr-FR" dirty="0" err="1"/>
              <a:t>pregătire</a:t>
            </a:r>
            <a:r>
              <a:rPr lang="fr-FR" dirty="0"/>
              <a:t> se </a:t>
            </a:r>
            <a:r>
              <a:rPr lang="fr-FR" dirty="0" err="1"/>
              <a:t>aplică</a:t>
            </a:r>
            <a:r>
              <a:rPr lang="fr-FR" dirty="0"/>
              <a:t> </a:t>
            </a:r>
            <a:r>
              <a:rPr lang="fr-FR" dirty="0" err="1"/>
              <a:t>pentru</a:t>
            </a:r>
            <a:r>
              <a:rPr lang="fr-FR" dirty="0"/>
              <a:t> </a:t>
            </a:r>
            <a:r>
              <a:rPr lang="fr-FR" dirty="0" err="1"/>
              <a:t>educaţia</a:t>
            </a:r>
            <a:r>
              <a:rPr lang="fr-FR" dirty="0"/>
              <a:t> de </a:t>
            </a:r>
            <a:r>
              <a:rPr lang="fr-FR" dirty="0" err="1"/>
              <a:t>bază</a:t>
            </a:r>
            <a:r>
              <a:rPr lang="fr-FR" dirty="0"/>
              <a:t>, </a:t>
            </a:r>
            <a:r>
              <a:rPr lang="fr-FR" dirty="0" err="1"/>
              <a:t>începând</a:t>
            </a:r>
            <a:r>
              <a:rPr lang="fr-FR" dirty="0"/>
              <a:t> </a:t>
            </a:r>
            <a:r>
              <a:rPr lang="fr-FR" dirty="0" err="1"/>
              <a:t>cu</a:t>
            </a:r>
            <a:r>
              <a:rPr lang="fr-FR" dirty="0"/>
              <a:t> </a:t>
            </a:r>
            <a:r>
              <a:rPr lang="fr-FR" dirty="0" err="1"/>
              <a:t>anul</a:t>
            </a:r>
            <a:r>
              <a:rPr lang="fr-FR" dirty="0"/>
              <a:t> I </a:t>
            </a:r>
            <a:r>
              <a:rPr lang="fr-FR" dirty="0" err="1"/>
              <a:t>şi</a:t>
            </a:r>
            <a:r>
              <a:rPr lang="fr-FR" dirty="0"/>
              <a:t>, </a:t>
            </a:r>
            <a:r>
              <a:rPr lang="fr-FR" dirty="0" err="1"/>
              <a:t>pentru</a:t>
            </a:r>
            <a:r>
              <a:rPr lang="fr-FR" dirty="0"/>
              <a:t> </a:t>
            </a:r>
            <a:r>
              <a:rPr lang="fr-FR" dirty="0" err="1"/>
              <a:t>pregătirea</a:t>
            </a:r>
            <a:r>
              <a:rPr lang="fr-FR" dirty="0"/>
              <a:t> </a:t>
            </a:r>
            <a:r>
              <a:rPr lang="fr-FR" dirty="0" err="1"/>
              <a:t>profesională</a:t>
            </a:r>
            <a:r>
              <a:rPr lang="fr-FR" dirty="0"/>
              <a:t> </a:t>
            </a:r>
            <a:r>
              <a:rPr lang="fr-FR" dirty="0" err="1"/>
              <a:t>corespunzătoare</a:t>
            </a:r>
            <a:r>
              <a:rPr lang="fr-FR" dirty="0"/>
              <a:t> </a:t>
            </a:r>
            <a:r>
              <a:rPr lang="fr-FR" dirty="0" err="1"/>
              <a:t>domeniilor</a:t>
            </a:r>
            <a:r>
              <a:rPr lang="fr-FR" dirty="0"/>
              <a:t> de </a:t>
            </a:r>
            <a:r>
              <a:rPr lang="fr-FR" dirty="0" err="1"/>
              <a:t>pregătire</a:t>
            </a:r>
            <a:r>
              <a:rPr lang="fr-FR" dirty="0"/>
              <a:t> de </a:t>
            </a:r>
            <a:r>
              <a:rPr lang="fr-FR" dirty="0" err="1"/>
              <a:t>bază</a:t>
            </a:r>
            <a:r>
              <a:rPr lang="fr-FR" dirty="0"/>
              <a:t>, </a:t>
            </a:r>
            <a:r>
              <a:rPr lang="fr-FR" dirty="0" err="1"/>
              <a:t>respectiv</a:t>
            </a:r>
            <a:r>
              <a:rPr lang="fr-FR" dirty="0"/>
              <a:t> </a:t>
            </a:r>
            <a:r>
              <a:rPr lang="fr-FR" dirty="0" err="1"/>
              <a:t>domeniilor</a:t>
            </a:r>
            <a:r>
              <a:rPr lang="fr-FR" dirty="0"/>
              <a:t> de </a:t>
            </a:r>
            <a:r>
              <a:rPr lang="fr-FR" dirty="0" err="1"/>
              <a:t>pregătire</a:t>
            </a:r>
            <a:r>
              <a:rPr lang="fr-FR" dirty="0"/>
              <a:t> </a:t>
            </a:r>
            <a:r>
              <a:rPr lang="fr-FR" dirty="0" err="1"/>
              <a:t>generale</a:t>
            </a:r>
            <a:r>
              <a:rPr lang="fr-FR" dirty="0"/>
              <a:t>, </a:t>
            </a:r>
            <a:r>
              <a:rPr lang="fr-FR" dirty="0" err="1"/>
              <a:t>începând</a:t>
            </a:r>
            <a:r>
              <a:rPr lang="fr-FR" dirty="0"/>
              <a:t> </a:t>
            </a:r>
            <a:r>
              <a:rPr lang="fr-FR" dirty="0" err="1"/>
              <a:t>cu</a:t>
            </a:r>
            <a:r>
              <a:rPr lang="fr-FR" dirty="0"/>
              <a:t> </a:t>
            </a:r>
            <a:r>
              <a:rPr lang="fr-FR" dirty="0" err="1"/>
              <a:t>anul</a:t>
            </a:r>
            <a:r>
              <a:rPr lang="fr-FR" dirty="0"/>
              <a:t> II </a:t>
            </a:r>
            <a:r>
              <a:rPr lang="fr-FR" dirty="0" err="1"/>
              <a:t>din</a:t>
            </a:r>
            <a:r>
              <a:rPr lang="fr-FR" dirty="0"/>
              <a:t> program.</a:t>
            </a:r>
            <a:endParaRPr lang="en-GB" dirty="0"/>
          </a:p>
          <a:p>
            <a:endParaRPr lang="en-GB" dirty="0"/>
          </a:p>
        </p:txBody>
      </p:sp>
    </p:spTree>
    <p:extLst>
      <p:ext uri="{BB962C8B-B14F-4D97-AF65-F5344CB8AC3E}">
        <p14:creationId xmlns:p14="http://schemas.microsoft.com/office/powerpoint/2010/main" val="7015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a:bodyPr>
          <a:lstStyle/>
          <a:p>
            <a:r>
              <a:rPr lang="fr-FR" dirty="0"/>
              <a:t>La </a:t>
            </a:r>
            <a:r>
              <a:rPr lang="fr-FR" dirty="0" err="1"/>
              <a:t>sfârşitul</a:t>
            </a:r>
            <a:r>
              <a:rPr lang="fr-FR" dirty="0"/>
              <a:t> </a:t>
            </a:r>
            <a:r>
              <a:rPr lang="fr-FR" dirty="0" err="1"/>
              <a:t>anului</a:t>
            </a:r>
            <a:r>
              <a:rPr lang="fr-FR" dirty="0"/>
              <a:t> III, </a:t>
            </a:r>
            <a:r>
              <a:rPr lang="fr-FR" dirty="0" err="1"/>
              <a:t>elevul</a:t>
            </a:r>
            <a:r>
              <a:rPr lang="fr-FR" dirty="0"/>
              <a:t> </a:t>
            </a:r>
            <a:r>
              <a:rPr lang="fr-FR" dirty="0" err="1"/>
              <a:t>poate</a:t>
            </a:r>
            <a:r>
              <a:rPr lang="fr-FR" dirty="0"/>
              <a:t> opta </a:t>
            </a:r>
            <a:r>
              <a:rPr lang="fr-FR" dirty="0" err="1"/>
              <a:t>pentru</a:t>
            </a:r>
            <a:r>
              <a:rPr lang="fr-FR" dirty="0"/>
              <a:t> </a:t>
            </a:r>
            <a:r>
              <a:rPr lang="fr-FR" dirty="0" err="1"/>
              <a:t>parcurgerea</a:t>
            </a:r>
            <a:r>
              <a:rPr lang="fr-FR" dirty="0"/>
              <a:t> </a:t>
            </a:r>
            <a:r>
              <a:rPr lang="fr-FR" dirty="0" err="1"/>
              <a:t>stagiului</a:t>
            </a:r>
            <a:r>
              <a:rPr lang="fr-FR" dirty="0"/>
              <a:t> de </a:t>
            </a:r>
            <a:r>
              <a:rPr lang="fr-FR" dirty="0" err="1"/>
              <a:t>pregătire</a:t>
            </a:r>
            <a:r>
              <a:rPr lang="fr-FR" dirty="0"/>
              <a:t> </a:t>
            </a:r>
            <a:r>
              <a:rPr lang="fr-FR" dirty="0" err="1"/>
              <a:t>practică</a:t>
            </a:r>
            <a:r>
              <a:rPr lang="fr-FR" dirty="0"/>
              <a:t> de 720 de </a:t>
            </a:r>
            <a:r>
              <a:rPr lang="fr-FR" dirty="0" smtClean="0"/>
              <a:t>ore </a:t>
            </a:r>
            <a:endParaRPr lang="ro-RO" dirty="0" smtClean="0"/>
          </a:p>
          <a:p>
            <a:r>
              <a:rPr lang="ro-RO" dirty="0" err="1"/>
              <a:t>D</a:t>
            </a:r>
            <a:r>
              <a:rPr lang="fr-FR" dirty="0" err="1" smtClean="0"/>
              <a:t>upă</a:t>
            </a:r>
            <a:r>
              <a:rPr lang="fr-FR" dirty="0" smtClean="0"/>
              <a:t> </a:t>
            </a:r>
            <a:r>
              <a:rPr lang="fr-FR" dirty="0" err="1"/>
              <a:t>absolvirea</a:t>
            </a:r>
            <a:r>
              <a:rPr lang="fr-FR" dirty="0"/>
              <a:t> </a:t>
            </a:r>
            <a:r>
              <a:rPr lang="fr-FR" dirty="0" err="1"/>
              <a:t>anului</a:t>
            </a:r>
            <a:r>
              <a:rPr lang="fr-FR" dirty="0"/>
              <a:t> IV </a:t>
            </a:r>
            <a:r>
              <a:rPr lang="fr-FR" dirty="0" err="1"/>
              <a:t>din</a:t>
            </a:r>
            <a:r>
              <a:rPr lang="fr-FR" dirty="0"/>
              <a:t> </a:t>
            </a:r>
            <a:r>
              <a:rPr lang="fr-FR" dirty="0" err="1"/>
              <a:t>cadrul</a:t>
            </a:r>
            <a:r>
              <a:rPr lang="fr-FR" dirty="0"/>
              <a:t> </a:t>
            </a:r>
            <a:r>
              <a:rPr lang="fr-FR" dirty="0" err="1"/>
              <a:t>programului</a:t>
            </a:r>
            <a:r>
              <a:rPr lang="fr-FR" dirty="0"/>
              <a:t> „A </a:t>
            </a:r>
            <a:r>
              <a:rPr lang="fr-FR" dirty="0" err="1"/>
              <a:t>doua</a:t>
            </a:r>
            <a:r>
              <a:rPr lang="fr-FR" dirty="0"/>
              <a:t> </a:t>
            </a:r>
            <a:r>
              <a:rPr lang="fr-FR" dirty="0" err="1"/>
              <a:t>şansă</a:t>
            </a:r>
            <a:r>
              <a:rPr lang="fr-FR" dirty="0"/>
              <a:t>” </a:t>
            </a:r>
            <a:r>
              <a:rPr lang="fr-FR" dirty="0" err="1"/>
              <a:t>elevul</a:t>
            </a:r>
            <a:r>
              <a:rPr lang="fr-FR" dirty="0"/>
              <a:t> </a:t>
            </a:r>
            <a:r>
              <a:rPr lang="fr-FR" dirty="0" err="1"/>
              <a:t>poate</a:t>
            </a:r>
            <a:r>
              <a:rPr lang="fr-FR" dirty="0"/>
              <a:t> </a:t>
            </a:r>
            <a:r>
              <a:rPr lang="fr-FR" dirty="0" smtClean="0"/>
              <a:t>opta</a:t>
            </a:r>
            <a:r>
              <a:rPr lang="ro-RO" dirty="0" smtClean="0"/>
              <a:t> </a:t>
            </a:r>
            <a:r>
              <a:rPr lang="fr-FR" dirty="0" err="1" smtClean="0"/>
              <a:t>pentru</a:t>
            </a:r>
            <a:r>
              <a:rPr lang="fr-FR" dirty="0" smtClean="0"/>
              <a:t> </a:t>
            </a:r>
            <a:r>
              <a:rPr lang="fr-FR" dirty="0" err="1"/>
              <a:t>obţinerea</a:t>
            </a:r>
            <a:r>
              <a:rPr lang="fr-FR" dirty="0"/>
              <a:t> </a:t>
            </a:r>
            <a:r>
              <a:rPr lang="fr-FR" dirty="0" err="1"/>
              <a:t>unei</a:t>
            </a:r>
            <a:r>
              <a:rPr lang="fr-FR" dirty="0"/>
              <a:t> </a:t>
            </a:r>
            <a:r>
              <a:rPr lang="fr-FR" dirty="0" err="1"/>
              <a:t>calificări</a:t>
            </a:r>
            <a:r>
              <a:rPr lang="fr-FR" dirty="0"/>
              <a:t> </a:t>
            </a:r>
            <a:r>
              <a:rPr lang="fr-FR" dirty="0" err="1"/>
              <a:t>profesionale</a:t>
            </a:r>
            <a:r>
              <a:rPr lang="fr-FR" dirty="0"/>
              <a:t> de </a:t>
            </a:r>
            <a:r>
              <a:rPr lang="fr-FR" dirty="0" err="1"/>
              <a:t>nivel</a:t>
            </a:r>
            <a:r>
              <a:rPr lang="fr-FR" dirty="0"/>
              <a:t> 2</a:t>
            </a:r>
            <a:r>
              <a:rPr lang="fr-FR" dirty="0" smtClean="0"/>
              <a:t>.</a:t>
            </a:r>
            <a:endParaRPr lang="ro-RO" dirty="0" smtClean="0"/>
          </a:p>
          <a:p>
            <a:r>
              <a:rPr lang="ro-RO" dirty="0"/>
              <a:t>Pregătirea pentru obținerea calificării profesionale se va realiza în cele 10 unități școlare suport  (unități de învățământ ce vor fi dotate cu echipamente IT prin intermediul proiectului):</a:t>
            </a:r>
            <a:endParaRPr lang="en-GB" dirty="0"/>
          </a:p>
          <a:p>
            <a:endParaRPr lang="en-GB" dirty="0"/>
          </a:p>
          <a:p>
            <a:endParaRPr lang="en-GB" dirty="0"/>
          </a:p>
        </p:txBody>
      </p:sp>
    </p:spTree>
    <p:extLst>
      <p:ext uri="{BB962C8B-B14F-4D97-AF65-F5344CB8AC3E}">
        <p14:creationId xmlns:p14="http://schemas.microsoft.com/office/powerpoint/2010/main" val="4109532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Structura programului </a:t>
            </a:r>
            <a:r>
              <a:rPr lang="ro-RO" dirty="0"/>
              <a:t>”A doua șansă” pentru învățământul secundar </a:t>
            </a:r>
            <a:r>
              <a:rPr lang="ro-RO" dirty="0" smtClean="0"/>
              <a:t>inferior:</a:t>
            </a:r>
            <a:endParaRPr lang="en-GB" dirty="0"/>
          </a:p>
        </p:txBody>
      </p:sp>
      <p:sp>
        <p:nvSpPr>
          <p:cNvPr id="3" name="Content Placeholder 2"/>
          <p:cNvSpPr>
            <a:spLocks noGrp="1"/>
          </p:cNvSpPr>
          <p:nvPr>
            <p:ph idx="1"/>
          </p:nvPr>
        </p:nvSpPr>
        <p:spPr/>
        <p:txBody>
          <a:bodyPr/>
          <a:lstStyle/>
          <a:p>
            <a:r>
              <a:rPr lang="ro-RO" b="1" dirty="0"/>
              <a:t>Înființarea de către școli a claselor în Programul ,,A doua șansă” , se realizează cu avizul IȘJ</a:t>
            </a:r>
            <a:endParaRPr lang="en-GB" dirty="0"/>
          </a:p>
          <a:p>
            <a:pPr lvl="0"/>
            <a:r>
              <a:rPr lang="ro-RO" dirty="0"/>
              <a:t>In fiecare din cele 10 unități școlare se va înființa cel puțin  o grupă, numărul minim de elevi este 12, numărul maxim 20;</a:t>
            </a:r>
            <a:endParaRPr lang="en-GB" dirty="0"/>
          </a:p>
          <a:p>
            <a:pPr lvl="0"/>
            <a:r>
              <a:rPr lang="fr-FR" dirty="0" err="1"/>
              <a:t>clasele</a:t>
            </a:r>
            <a:r>
              <a:rPr lang="fr-FR" dirty="0"/>
              <a:t> / </a:t>
            </a:r>
            <a:r>
              <a:rPr lang="fr-FR" dirty="0" err="1"/>
              <a:t>grupele</a:t>
            </a:r>
            <a:r>
              <a:rPr lang="fr-FR" dirty="0"/>
              <a:t>  pot fi </a:t>
            </a:r>
            <a:r>
              <a:rPr lang="fr-FR" dirty="0" err="1"/>
              <a:t>constituite</a:t>
            </a:r>
            <a:r>
              <a:rPr lang="fr-FR" dirty="0"/>
              <a:t> </a:t>
            </a:r>
            <a:r>
              <a:rPr lang="fr-FR" dirty="0" err="1"/>
              <a:t>pe</a:t>
            </a:r>
            <a:r>
              <a:rPr lang="fr-FR" dirty="0"/>
              <a:t> </a:t>
            </a:r>
            <a:r>
              <a:rPr lang="fr-FR" dirty="0" err="1"/>
              <a:t>nivel</a:t>
            </a:r>
            <a:r>
              <a:rPr lang="fr-FR" dirty="0"/>
              <a:t> de </a:t>
            </a:r>
            <a:r>
              <a:rPr lang="fr-FR" dirty="0" err="1"/>
              <a:t>studiu</a:t>
            </a:r>
            <a:r>
              <a:rPr lang="fr-FR" dirty="0"/>
              <a:t> </a:t>
            </a:r>
            <a:r>
              <a:rPr lang="fr-FR" dirty="0" err="1"/>
              <a:t>sau</a:t>
            </a:r>
            <a:r>
              <a:rPr lang="fr-FR" dirty="0"/>
              <a:t> </a:t>
            </a:r>
            <a:r>
              <a:rPr lang="fr-FR" dirty="0" err="1"/>
              <a:t>în</a:t>
            </a:r>
            <a:r>
              <a:rPr lang="fr-FR" dirty="0"/>
              <a:t> </a:t>
            </a:r>
            <a:r>
              <a:rPr lang="fr-FR" dirty="0" err="1"/>
              <a:t>regim</a:t>
            </a:r>
            <a:r>
              <a:rPr lang="fr-FR" dirty="0"/>
              <a:t> </a:t>
            </a:r>
            <a:r>
              <a:rPr lang="fr-FR" dirty="0" err="1"/>
              <a:t>simultan</a:t>
            </a:r>
            <a:r>
              <a:rPr lang="fr-FR" dirty="0"/>
              <a:t>;</a:t>
            </a:r>
            <a:endParaRPr lang="en-GB" dirty="0"/>
          </a:p>
          <a:p>
            <a:endParaRPr lang="en-GB" dirty="0"/>
          </a:p>
        </p:txBody>
      </p:sp>
    </p:spTree>
    <p:extLst>
      <p:ext uri="{BB962C8B-B14F-4D97-AF65-F5344CB8AC3E}">
        <p14:creationId xmlns:p14="http://schemas.microsoft.com/office/powerpoint/2010/main" val="115537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a:t>Programul</a:t>
            </a:r>
            <a:r>
              <a:rPr lang="en-GB" b="1" dirty="0"/>
              <a:t> „A </a:t>
            </a:r>
            <a:r>
              <a:rPr lang="en-GB" b="1" dirty="0" err="1"/>
              <a:t>doua</a:t>
            </a:r>
            <a:r>
              <a:rPr lang="en-GB" b="1" dirty="0"/>
              <a:t> </a:t>
            </a:r>
            <a:r>
              <a:rPr lang="en-GB" b="1" dirty="0" err="1"/>
              <a:t>şansă</a:t>
            </a:r>
            <a:r>
              <a:rPr lang="en-GB" b="1" dirty="0"/>
              <a:t>”, </a:t>
            </a:r>
            <a:r>
              <a:rPr lang="en-GB" b="1" dirty="0" err="1"/>
              <a:t>pentru</a:t>
            </a:r>
            <a:r>
              <a:rPr lang="en-GB" b="1" dirty="0"/>
              <a:t> </a:t>
            </a:r>
            <a:r>
              <a:rPr lang="en-GB" b="1" dirty="0" err="1"/>
              <a:t>învăţământul</a:t>
            </a:r>
            <a:r>
              <a:rPr lang="en-GB" b="1" dirty="0"/>
              <a:t> </a:t>
            </a:r>
            <a:r>
              <a:rPr lang="en-GB" b="1" dirty="0" err="1"/>
              <a:t>secundar</a:t>
            </a:r>
            <a:r>
              <a:rPr lang="en-GB" b="1" dirty="0"/>
              <a:t> inferior:</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pPr lvl="0"/>
            <a:r>
              <a:rPr lang="fr-FR" dirty="0"/>
              <a:t>este </a:t>
            </a:r>
            <a:r>
              <a:rPr lang="fr-FR" dirty="0" err="1"/>
              <a:t>structurat</a:t>
            </a:r>
            <a:r>
              <a:rPr lang="fr-FR" dirty="0"/>
              <a:t> </a:t>
            </a:r>
            <a:r>
              <a:rPr lang="fr-FR" dirty="0" err="1"/>
              <a:t>în</a:t>
            </a:r>
            <a:r>
              <a:rPr lang="fr-FR" dirty="0"/>
              <a:t> 4 </a:t>
            </a:r>
            <a:r>
              <a:rPr lang="fr-FR" dirty="0" err="1"/>
              <a:t>ani</a:t>
            </a:r>
            <a:r>
              <a:rPr lang="fr-FR" dirty="0"/>
              <a:t> de </a:t>
            </a:r>
            <a:r>
              <a:rPr lang="fr-FR" dirty="0" err="1"/>
              <a:t>studiu</a:t>
            </a:r>
            <a:r>
              <a:rPr lang="fr-FR" dirty="0"/>
              <a:t>, </a:t>
            </a:r>
            <a:r>
              <a:rPr lang="fr-FR" dirty="0" err="1"/>
              <a:t>echivalenţi</a:t>
            </a:r>
            <a:r>
              <a:rPr lang="fr-FR" dirty="0"/>
              <a:t> </a:t>
            </a:r>
            <a:r>
              <a:rPr lang="fr-FR" dirty="0" err="1"/>
              <a:t>claselor</a:t>
            </a:r>
            <a:r>
              <a:rPr lang="fr-FR" dirty="0"/>
              <a:t> V – VIII </a:t>
            </a:r>
            <a:r>
              <a:rPr lang="fr-FR" dirty="0" err="1"/>
              <a:t>şi</a:t>
            </a:r>
            <a:r>
              <a:rPr lang="fr-FR" dirty="0"/>
              <a:t> IX-X </a:t>
            </a:r>
            <a:r>
              <a:rPr lang="fr-FR" dirty="0" err="1"/>
              <a:t>din</a:t>
            </a:r>
            <a:r>
              <a:rPr lang="fr-FR" dirty="0"/>
              <a:t> </a:t>
            </a:r>
            <a:r>
              <a:rPr lang="fr-FR" dirty="0" err="1"/>
              <a:t>cadrul</a:t>
            </a:r>
            <a:r>
              <a:rPr lang="fr-FR" dirty="0"/>
              <a:t> </a:t>
            </a:r>
            <a:r>
              <a:rPr lang="fr-FR" dirty="0" err="1"/>
              <a:t>învăţământului</a:t>
            </a:r>
            <a:r>
              <a:rPr lang="fr-FR" dirty="0"/>
              <a:t> </a:t>
            </a:r>
            <a:r>
              <a:rPr lang="fr-FR" dirty="0" err="1"/>
              <a:t>secundar</a:t>
            </a:r>
            <a:r>
              <a:rPr lang="fr-FR" dirty="0"/>
              <a:t> </a:t>
            </a:r>
            <a:r>
              <a:rPr lang="fr-FR" dirty="0" err="1"/>
              <a:t>inferior</a:t>
            </a:r>
            <a:r>
              <a:rPr lang="fr-FR" dirty="0"/>
              <a:t>, </a:t>
            </a:r>
            <a:r>
              <a:rPr lang="fr-FR" dirty="0" err="1"/>
              <a:t>liceu</a:t>
            </a:r>
            <a:r>
              <a:rPr lang="fr-FR" dirty="0"/>
              <a:t> – </a:t>
            </a:r>
            <a:r>
              <a:rPr lang="fr-FR" dirty="0" err="1"/>
              <a:t>filiera</a:t>
            </a:r>
            <a:r>
              <a:rPr lang="fr-FR" dirty="0"/>
              <a:t> </a:t>
            </a:r>
            <a:r>
              <a:rPr lang="fr-FR" dirty="0" err="1"/>
              <a:t>tehnologică</a:t>
            </a:r>
            <a:endParaRPr lang="en-GB" dirty="0"/>
          </a:p>
          <a:p>
            <a:pPr lvl="0"/>
            <a:r>
              <a:rPr lang="ro-RO" dirty="0"/>
              <a:t>î</a:t>
            </a:r>
            <a:r>
              <a:rPr lang="fr-FR" dirty="0"/>
              <a:t>n </a:t>
            </a:r>
            <a:r>
              <a:rPr lang="fr-FR" dirty="0" err="1"/>
              <a:t>anul</a:t>
            </a:r>
            <a:r>
              <a:rPr lang="fr-FR" dirty="0"/>
              <a:t> I, se </a:t>
            </a:r>
            <a:r>
              <a:rPr lang="fr-FR" dirty="0" err="1"/>
              <a:t>studiază</a:t>
            </a:r>
            <a:r>
              <a:rPr lang="fr-FR" dirty="0"/>
              <a:t> discipline ale </a:t>
            </a:r>
            <a:r>
              <a:rPr lang="fr-FR" dirty="0" err="1"/>
              <a:t>educaţiei</a:t>
            </a:r>
            <a:r>
              <a:rPr lang="fr-FR" dirty="0"/>
              <a:t> de </a:t>
            </a:r>
            <a:r>
              <a:rPr lang="fr-FR" dirty="0" err="1"/>
              <a:t>bază</a:t>
            </a:r>
            <a:r>
              <a:rPr lang="fr-FR" dirty="0"/>
              <a:t>, </a:t>
            </a:r>
            <a:r>
              <a:rPr lang="fr-FR" dirty="0" err="1"/>
              <a:t>repartizate</a:t>
            </a:r>
            <a:r>
              <a:rPr lang="fr-FR" dirty="0"/>
              <a:t> </a:t>
            </a:r>
            <a:r>
              <a:rPr lang="fr-FR" dirty="0" err="1"/>
              <a:t>în</a:t>
            </a:r>
            <a:r>
              <a:rPr lang="fr-FR" dirty="0"/>
              <a:t> module, </a:t>
            </a:r>
            <a:endParaRPr lang="en-GB" dirty="0"/>
          </a:p>
          <a:p>
            <a:pPr lvl="0"/>
            <a:r>
              <a:rPr lang="fr-FR" dirty="0" err="1"/>
              <a:t>în</a:t>
            </a:r>
            <a:r>
              <a:rPr lang="fr-FR" dirty="0"/>
              <a:t> </a:t>
            </a:r>
            <a:r>
              <a:rPr lang="fr-FR" dirty="0" err="1"/>
              <a:t>anii</a:t>
            </a:r>
            <a:r>
              <a:rPr lang="fr-FR" dirty="0"/>
              <a:t> II – IV, </a:t>
            </a:r>
            <a:r>
              <a:rPr lang="fr-FR" dirty="0" err="1"/>
              <a:t>acestora</a:t>
            </a:r>
            <a:r>
              <a:rPr lang="fr-FR" dirty="0"/>
              <a:t> li se </a:t>
            </a:r>
            <a:r>
              <a:rPr lang="fr-FR" dirty="0" err="1"/>
              <a:t>adaugă</a:t>
            </a:r>
            <a:r>
              <a:rPr lang="fr-FR" dirty="0"/>
              <a:t> </a:t>
            </a:r>
            <a:r>
              <a:rPr lang="fr-FR" dirty="0" err="1"/>
              <a:t>modulele</a:t>
            </a:r>
            <a:r>
              <a:rPr lang="fr-FR" dirty="0"/>
              <a:t> de </a:t>
            </a:r>
            <a:r>
              <a:rPr lang="fr-FR" dirty="0" err="1"/>
              <a:t>pregătire</a:t>
            </a:r>
            <a:r>
              <a:rPr lang="fr-FR" dirty="0"/>
              <a:t> </a:t>
            </a:r>
            <a:r>
              <a:rPr lang="fr-FR" dirty="0" err="1"/>
              <a:t>profesională</a:t>
            </a:r>
            <a:r>
              <a:rPr lang="fr-FR" dirty="0"/>
              <a:t>, </a:t>
            </a:r>
            <a:r>
              <a:rPr lang="fr-FR" dirty="0" err="1"/>
              <a:t>conform</a:t>
            </a:r>
            <a:r>
              <a:rPr lang="fr-FR" dirty="0"/>
              <a:t> </a:t>
            </a:r>
            <a:r>
              <a:rPr lang="fr-FR" dirty="0" err="1"/>
              <a:t>planului-cadru</a:t>
            </a:r>
            <a:r>
              <a:rPr lang="fr-FR" dirty="0"/>
              <a:t> </a:t>
            </a:r>
            <a:r>
              <a:rPr lang="fr-FR" dirty="0" err="1"/>
              <a:t>specific</a:t>
            </a:r>
            <a:r>
              <a:rPr lang="fr-FR" dirty="0"/>
              <a:t> </a:t>
            </a:r>
            <a:r>
              <a:rPr lang="fr-FR" dirty="0" err="1"/>
              <a:t>programului</a:t>
            </a:r>
            <a:r>
              <a:rPr lang="fr-FR" dirty="0"/>
              <a:t> „A </a:t>
            </a:r>
            <a:r>
              <a:rPr lang="fr-FR" dirty="0" err="1"/>
              <a:t>doua</a:t>
            </a:r>
            <a:r>
              <a:rPr lang="fr-FR" dirty="0"/>
              <a:t> </a:t>
            </a:r>
            <a:r>
              <a:rPr lang="fr-FR" dirty="0" err="1"/>
              <a:t>şansă</a:t>
            </a:r>
            <a:r>
              <a:rPr lang="fr-FR" dirty="0"/>
              <a:t>” </a:t>
            </a:r>
            <a:r>
              <a:rPr lang="fr-FR" dirty="0" err="1"/>
              <a:t>pentru</a:t>
            </a:r>
            <a:r>
              <a:rPr lang="fr-FR" dirty="0"/>
              <a:t> </a:t>
            </a:r>
            <a:r>
              <a:rPr lang="fr-FR" dirty="0" err="1"/>
              <a:t>învăţământul</a:t>
            </a:r>
            <a:r>
              <a:rPr lang="fr-FR" dirty="0"/>
              <a:t> </a:t>
            </a:r>
            <a:r>
              <a:rPr lang="fr-FR" dirty="0" err="1"/>
              <a:t>secundar</a:t>
            </a:r>
            <a:r>
              <a:rPr lang="fr-FR" dirty="0"/>
              <a:t> </a:t>
            </a:r>
            <a:r>
              <a:rPr lang="fr-FR" dirty="0" err="1"/>
              <a:t>inferior</a:t>
            </a:r>
            <a:endParaRPr lang="en-GB" dirty="0"/>
          </a:p>
          <a:p>
            <a:pPr lvl="0"/>
            <a:r>
              <a:rPr lang="fr-FR" dirty="0" err="1"/>
              <a:t>fiecare</a:t>
            </a:r>
            <a:r>
              <a:rPr lang="fr-FR" dirty="0"/>
              <a:t> an de </a:t>
            </a:r>
            <a:r>
              <a:rPr lang="fr-FR" dirty="0" err="1"/>
              <a:t>studiu</a:t>
            </a:r>
            <a:r>
              <a:rPr lang="fr-FR" dirty="0"/>
              <a:t> se </a:t>
            </a:r>
            <a:r>
              <a:rPr lang="fr-FR" dirty="0" err="1"/>
              <a:t>desfăşoară</a:t>
            </a:r>
            <a:r>
              <a:rPr lang="fr-FR" dirty="0"/>
              <a:t> </a:t>
            </a:r>
            <a:r>
              <a:rPr lang="fr-FR" dirty="0" err="1"/>
              <a:t>pe</a:t>
            </a:r>
            <a:r>
              <a:rPr lang="fr-FR" dirty="0"/>
              <a:t> </a:t>
            </a:r>
            <a:r>
              <a:rPr lang="fr-FR" dirty="0" err="1"/>
              <a:t>durata</a:t>
            </a:r>
            <a:r>
              <a:rPr lang="fr-FR" dirty="0"/>
              <a:t> </a:t>
            </a:r>
            <a:r>
              <a:rPr lang="fr-FR" dirty="0" err="1"/>
              <a:t>stabilită</a:t>
            </a:r>
            <a:r>
              <a:rPr lang="fr-FR" dirty="0"/>
              <a:t> de </a:t>
            </a:r>
            <a:r>
              <a:rPr lang="fr-FR" dirty="0" err="1"/>
              <a:t>unitatea</a:t>
            </a:r>
            <a:r>
              <a:rPr lang="fr-FR" dirty="0"/>
              <a:t> de </a:t>
            </a:r>
            <a:r>
              <a:rPr lang="fr-FR" dirty="0" err="1"/>
              <a:t>învăţământ</a:t>
            </a:r>
            <a:r>
              <a:rPr lang="fr-FR" dirty="0"/>
              <a:t>, </a:t>
            </a:r>
            <a:r>
              <a:rPr lang="fr-FR" dirty="0" err="1"/>
              <a:t>cu</a:t>
            </a:r>
            <a:r>
              <a:rPr lang="fr-FR" dirty="0"/>
              <a:t> </a:t>
            </a:r>
            <a:r>
              <a:rPr lang="fr-FR" dirty="0" err="1"/>
              <a:t>condiţia</a:t>
            </a:r>
            <a:r>
              <a:rPr lang="fr-FR" dirty="0"/>
              <a:t> </a:t>
            </a:r>
            <a:r>
              <a:rPr lang="fr-FR" dirty="0" err="1"/>
              <a:t>respectării</a:t>
            </a:r>
            <a:r>
              <a:rPr lang="fr-FR" dirty="0"/>
              <a:t> </a:t>
            </a:r>
            <a:r>
              <a:rPr lang="fr-FR" dirty="0" err="1"/>
              <a:t>numărului</a:t>
            </a:r>
            <a:r>
              <a:rPr lang="fr-FR" dirty="0"/>
              <a:t> de ore </a:t>
            </a:r>
            <a:r>
              <a:rPr lang="fr-FR" dirty="0" err="1"/>
              <a:t>din</a:t>
            </a:r>
            <a:r>
              <a:rPr lang="fr-FR" dirty="0"/>
              <a:t> </a:t>
            </a:r>
            <a:r>
              <a:rPr lang="fr-FR" dirty="0" err="1"/>
              <a:t>planul-cadru</a:t>
            </a:r>
            <a:r>
              <a:rPr lang="fr-FR" dirty="0"/>
              <a:t> </a:t>
            </a:r>
            <a:r>
              <a:rPr lang="fr-FR" dirty="0" err="1"/>
              <a:t>și</a:t>
            </a:r>
            <a:r>
              <a:rPr lang="fr-FR" dirty="0"/>
              <a:t> a </a:t>
            </a:r>
            <a:r>
              <a:rPr lang="fr-FR" dirty="0" err="1"/>
              <a:t>notei</a:t>
            </a:r>
            <a:r>
              <a:rPr lang="fr-FR" dirty="0"/>
              <a:t> </a:t>
            </a:r>
            <a:r>
              <a:rPr lang="fr-FR" dirty="0" err="1"/>
              <a:t>privind</a:t>
            </a:r>
            <a:r>
              <a:rPr lang="fr-FR" dirty="0"/>
              <a:t> </a:t>
            </a:r>
            <a:r>
              <a:rPr lang="fr-FR" dirty="0" err="1"/>
              <a:t>planul-cadru</a:t>
            </a:r>
            <a:r>
              <a:rPr lang="fr-FR" dirty="0"/>
              <a:t> de </a:t>
            </a:r>
            <a:r>
              <a:rPr lang="fr-FR" dirty="0" err="1"/>
              <a:t>învăţământ</a:t>
            </a:r>
            <a:r>
              <a:rPr lang="fr-FR" dirty="0"/>
              <a:t> </a:t>
            </a:r>
            <a:r>
              <a:rPr lang="fr-FR" dirty="0" err="1"/>
              <a:t>pentru</a:t>
            </a:r>
            <a:r>
              <a:rPr lang="fr-FR" dirty="0"/>
              <a:t> </a:t>
            </a:r>
            <a:r>
              <a:rPr lang="fr-FR" dirty="0" err="1"/>
              <a:t>programul</a:t>
            </a:r>
            <a:r>
              <a:rPr lang="fr-FR" dirty="0"/>
              <a:t> „A </a:t>
            </a:r>
            <a:r>
              <a:rPr lang="fr-FR" dirty="0" err="1"/>
              <a:t>doua</a:t>
            </a:r>
            <a:r>
              <a:rPr lang="fr-FR" dirty="0"/>
              <a:t> </a:t>
            </a:r>
            <a:r>
              <a:rPr lang="fr-FR" dirty="0" err="1"/>
              <a:t>şansă</a:t>
            </a:r>
            <a:r>
              <a:rPr lang="fr-FR" dirty="0"/>
              <a:t>” </a:t>
            </a:r>
            <a:r>
              <a:rPr lang="fr-FR" dirty="0" err="1"/>
              <a:t>pentru</a:t>
            </a:r>
            <a:r>
              <a:rPr lang="fr-FR" dirty="0"/>
              <a:t> </a:t>
            </a:r>
            <a:r>
              <a:rPr lang="fr-FR" dirty="0" err="1"/>
              <a:t>învăţământul</a:t>
            </a:r>
            <a:r>
              <a:rPr lang="fr-FR" dirty="0"/>
              <a:t> </a:t>
            </a:r>
            <a:r>
              <a:rPr lang="fr-FR" dirty="0" err="1"/>
              <a:t>secundar</a:t>
            </a:r>
            <a:r>
              <a:rPr lang="fr-FR" dirty="0"/>
              <a:t> </a:t>
            </a:r>
            <a:r>
              <a:rPr lang="fr-FR" dirty="0" err="1"/>
              <a:t>inferior</a:t>
            </a:r>
            <a:r>
              <a:rPr lang="fr-FR" dirty="0"/>
              <a:t> </a:t>
            </a:r>
            <a:endParaRPr lang="en-GB" dirty="0"/>
          </a:p>
          <a:p>
            <a:endParaRPr lang="en-GB" dirty="0"/>
          </a:p>
        </p:txBody>
      </p:sp>
    </p:spTree>
    <p:extLst>
      <p:ext uri="{BB962C8B-B14F-4D97-AF65-F5344CB8AC3E}">
        <p14:creationId xmlns:p14="http://schemas.microsoft.com/office/powerpoint/2010/main" val="2936784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a:t>Programul</a:t>
            </a:r>
            <a:r>
              <a:rPr lang="en-GB" b="1" dirty="0"/>
              <a:t> „A </a:t>
            </a:r>
            <a:r>
              <a:rPr lang="en-GB" b="1" dirty="0" err="1"/>
              <a:t>doua</a:t>
            </a:r>
            <a:r>
              <a:rPr lang="en-GB" b="1" dirty="0"/>
              <a:t> </a:t>
            </a:r>
            <a:r>
              <a:rPr lang="en-GB" b="1" dirty="0" err="1"/>
              <a:t>şansă</a:t>
            </a:r>
            <a:r>
              <a:rPr lang="en-GB" b="1" dirty="0"/>
              <a:t>”, </a:t>
            </a:r>
            <a:r>
              <a:rPr lang="en-GB" b="1" dirty="0" err="1"/>
              <a:t>pentru</a:t>
            </a:r>
            <a:r>
              <a:rPr lang="en-GB" b="1" dirty="0"/>
              <a:t> </a:t>
            </a:r>
            <a:r>
              <a:rPr lang="en-GB" b="1" dirty="0" err="1"/>
              <a:t>învăţământul</a:t>
            </a:r>
            <a:r>
              <a:rPr lang="en-GB" b="1" dirty="0"/>
              <a:t> </a:t>
            </a:r>
            <a:r>
              <a:rPr lang="en-GB" b="1" dirty="0" err="1"/>
              <a:t>secundar</a:t>
            </a:r>
            <a:r>
              <a:rPr lang="en-GB" b="1" dirty="0"/>
              <a:t> inferior:</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err="1"/>
              <a:t>disciplinele</a:t>
            </a:r>
            <a:r>
              <a:rPr lang="en-GB" dirty="0"/>
              <a:t> </a:t>
            </a:r>
            <a:r>
              <a:rPr lang="en-GB" dirty="0" err="1"/>
              <a:t>studiate</a:t>
            </a:r>
            <a:r>
              <a:rPr lang="en-GB" dirty="0"/>
              <a:t> </a:t>
            </a:r>
            <a:r>
              <a:rPr lang="en-GB" dirty="0" err="1"/>
              <a:t>sunt</a:t>
            </a:r>
            <a:r>
              <a:rPr lang="en-GB" dirty="0"/>
              <a:t> </a:t>
            </a:r>
            <a:r>
              <a:rPr lang="en-GB" dirty="0" err="1"/>
              <a:t>repartizate</a:t>
            </a:r>
            <a:r>
              <a:rPr lang="en-GB" dirty="0"/>
              <a:t>, </a:t>
            </a:r>
            <a:r>
              <a:rPr lang="en-GB" dirty="0" err="1"/>
              <a:t>în</a:t>
            </a:r>
            <a:r>
              <a:rPr lang="en-GB" dirty="0"/>
              <a:t> </a:t>
            </a:r>
            <a:r>
              <a:rPr lang="en-GB" dirty="0" err="1"/>
              <a:t>cadrul</a:t>
            </a:r>
            <a:r>
              <a:rPr lang="en-GB" dirty="0"/>
              <a:t> </a:t>
            </a:r>
            <a:r>
              <a:rPr lang="en-GB" dirty="0" err="1"/>
              <a:t>ariilor</a:t>
            </a:r>
            <a:r>
              <a:rPr lang="en-GB" dirty="0"/>
              <a:t> </a:t>
            </a:r>
            <a:r>
              <a:rPr lang="en-GB" dirty="0" err="1"/>
              <a:t>curriculare</a:t>
            </a:r>
            <a:r>
              <a:rPr lang="en-GB" dirty="0"/>
              <a:t>, </a:t>
            </a:r>
            <a:r>
              <a:rPr lang="en-GB" dirty="0" err="1"/>
              <a:t>în</a:t>
            </a:r>
            <a:r>
              <a:rPr lang="en-GB" dirty="0"/>
              <a:t> module, </a:t>
            </a:r>
            <a:r>
              <a:rPr lang="en-GB" dirty="0" err="1"/>
              <a:t>fiecărui</a:t>
            </a:r>
            <a:r>
              <a:rPr lang="en-GB" dirty="0"/>
              <a:t> </a:t>
            </a:r>
            <a:r>
              <a:rPr lang="en-GB" dirty="0" err="1"/>
              <a:t>modul</a:t>
            </a:r>
            <a:r>
              <a:rPr lang="en-GB" dirty="0"/>
              <a:t> </a:t>
            </a:r>
            <a:r>
              <a:rPr lang="en-GB" dirty="0" err="1"/>
              <a:t>fiindu-i</a:t>
            </a:r>
            <a:r>
              <a:rPr lang="en-GB" dirty="0"/>
              <a:t> </a:t>
            </a:r>
            <a:r>
              <a:rPr lang="en-GB" dirty="0" err="1"/>
              <a:t>alocat</a:t>
            </a:r>
            <a:r>
              <a:rPr lang="en-GB" dirty="0"/>
              <a:t> un </a:t>
            </a:r>
            <a:r>
              <a:rPr lang="en-GB" dirty="0" err="1"/>
              <a:t>număr</a:t>
            </a:r>
            <a:r>
              <a:rPr lang="en-GB" dirty="0"/>
              <a:t> de </a:t>
            </a:r>
            <a:r>
              <a:rPr lang="en-GB" dirty="0" err="1"/>
              <a:t>credite</a:t>
            </a:r>
            <a:endParaRPr lang="en-GB" dirty="0"/>
          </a:p>
          <a:p>
            <a:pPr lvl="0"/>
            <a:r>
              <a:rPr lang="ro-RO" dirty="0"/>
              <a:t>î</a:t>
            </a:r>
            <a:r>
              <a:rPr lang="fr-FR" dirty="0" err="1"/>
              <a:t>ntregului</a:t>
            </a:r>
            <a:r>
              <a:rPr lang="fr-FR" dirty="0"/>
              <a:t> program </a:t>
            </a:r>
            <a:r>
              <a:rPr lang="fr-FR" dirty="0" err="1"/>
              <a:t>îi</a:t>
            </a:r>
            <a:r>
              <a:rPr lang="fr-FR" dirty="0"/>
              <a:t> </a:t>
            </a:r>
            <a:r>
              <a:rPr lang="fr-FR" dirty="0" err="1"/>
              <a:t>sunt</a:t>
            </a:r>
            <a:r>
              <a:rPr lang="fr-FR" dirty="0"/>
              <a:t> </a:t>
            </a:r>
            <a:r>
              <a:rPr lang="fr-FR" dirty="0" err="1"/>
              <a:t>alocate</a:t>
            </a:r>
            <a:r>
              <a:rPr lang="fr-FR" dirty="0"/>
              <a:t> 100 de </a:t>
            </a:r>
            <a:r>
              <a:rPr lang="fr-FR" dirty="0" err="1"/>
              <a:t>credite</a:t>
            </a:r>
            <a:r>
              <a:rPr lang="fr-FR" dirty="0"/>
              <a:t>, </a:t>
            </a:r>
            <a:r>
              <a:rPr lang="fr-FR" dirty="0" err="1"/>
              <a:t>conform</a:t>
            </a:r>
            <a:r>
              <a:rPr lang="fr-FR" dirty="0"/>
              <a:t> </a:t>
            </a:r>
            <a:r>
              <a:rPr lang="fr-FR" dirty="0" err="1"/>
              <a:t>planului-cadru</a:t>
            </a:r>
            <a:r>
              <a:rPr lang="fr-FR" dirty="0"/>
              <a:t> </a:t>
            </a:r>
            <a:r>
              <a:rPr lang="fr-FR" dirty="0" err="1"/>
              <a:t>pentru</a:t>
            </a:r>
            <a:r>
              <a:rPr lang="fr-FR" dirty="0"/>
              <a:t> </a:t>
            </a:r>
            <a:r>
              <a:rPr lang="fr-FR" dirty="0" err="1"/>
              <a:t>Programul</a:t>
            </a:r>
            <a:r>
              <a:rPr lang="fr-FR" dirty="0"/>
              <a:t> „A </a:t>
            </a:r>
            <a:r>
              <a:rPr lang="fr-FR" dirty="0" err="1"/>
              <a:t>doua</a:t>
            </a:r>
            <a:r>
              <a:rPr lang="fr-FR" dirty="0"/>
              <a:t> </a:t>
            </a:r>
            <a:r>
              <a:rPr lang="fr-FR" dirty="0" err="1"/>
              <a:t>şansă</a:t>
            </a:r>
            <a:r>
              <a:rPr lang="fr-FR" dirty="0"/>
              <a:t>” </a:t>
            </a:r>
            <a:r>
              <a:rPr lang="fr-FR" dirty="0" err="1"/>
              <a:t>pentru</a:t>
            </a:r>
            <a:r>
              <a:rPr lang="fr-FR" dirty="0"/>
              <a:t> </a:t>
            </a:r>
            <a:r>
              <a:rPr lang="fr-FR" dirty="0" err="1"/>
              <a:t>învăţământul</a:t>
            </a:r>
            <a:r>
              <a:rPr lang="fr-FR" dirty="0"/>
              <a:t> </a:t>
            </a:r>
            <a:r>
              <a:rPr lang="fr-FR" dirty="0" err="1"/>
              <a:t>secundar</a:t>
            </a:r>
            <a:r>
              <a:rPr lang="fr-FR" dirty="0"/>
              <a:t> </a:t>
            </a:r>
            <a:r>
              <a:rPr lang="fr-FR" dirty="0" err="1"/>
              <a:t>inferior</a:t>
            </a:r>
            <a:r>
              <a:rPr lang="fr-FR" dirty="0"/>
              <a:t>. </a:t>
            </a:r>
            <a:endParaRPr lang="en-GB" dirty="0"/>
          </a:p>
          <a:p>
            <a:pPr lvl="0"/>
            <a:r>
              <a:rPr lang="fr-FR" dirty="0"/>
              <a:t>la </a:t>
            </a:r>
            <a:r>
              <a:rPr lang="fr-FR" dirty="0" err="1"/>
              <a:t>acest</a:t>
            </a:r>
            <a:r>
              <a:rPr lang="fr-FR" dirty="0"/>
              <a:t> </a:t>
            </a:r>
            <a:r>
              <a:rPr lang="fr-FR" dirty="0" err="1"/>
              <a:t>număr</a:t>
            </a:r>
            <a:r>
              <a:rPr lang="fr-FR" dirty="0"/>
              <a:t> de </a:t>
            </a:r>
            <a:r>
              <a:rPr lang="fr-FR" dirty="0" err="1"/>
              <a:t>credite</a:t>
            </a:r>
            <a:r>
              <a:rPr lang="fr-FR" dirty="0"/>
              <a:t>, se </a:t>
            </a:r>
            <a:r>
              <a:rPr lang="fr-FR" dirty="0" err="1"/>
              <a:t>adaugă</a:t>
            </a:r>
            <a:r>
              <a:rPr lang="fr-FR" dirty="0"/>
              <a:t> </a:t>
            </a:r>
            <a:r>
              <a:rPr lang="fr-FR" dirty="0" err="1"/>
              <a:t>creditele</a:t>
            </a:r>
            <a:r>
              <a:rPr lang="fr-FR" dirty="0"/>
              <a:t> </a:t>
            </a:r>
            <a:r>
              <a:rPr lang="fr-FR" dirty="0" err="1"/>
              <a:t>corespunzătoare</a:t>
            </a:r>
            <a:r>
              <a:rPr lang="fr-FR" dirty="0"/>
              <a:t> </a:t>
            </a:r>
            <a:r>
              <a:rPr lang="fr-FR" dirty="0" err="1"/>
              <a:t>parcurgerii</a:t>
            </a:r>
            <a:r>
              <a:rPr lang="fr-FR" dirty="0"/>
              <a:t> </a:t>
            </a:r>
            <a:r>
              <a:rPr lang="fr-FR" dirty="0" err="1"/>
              <a:t>celor</a:t>
            </a:r>
            <a:r>
              <a:rPr lang="fr-FR" dirty="0"/>
              <a:t> 720 de ore </a:t>
            </a:r>
            <a:r>
              <a:rPr lang="fr-FR" dirty="0" err="1"/>
              <a:t>din</a:t>
            </a:r>
            <a:r>
              <a:rPr lang="fr-FR" dirty="0"/>
              <a:t> </a:t>
            </a:r>
            <a:r>
              <a:rPr lang="fr-FR" dirty="0" err="1"/>
              <a:t>stagiile</a:t>
            </a:r>
            <a:r>
              <a:rPr lang="fr-FR" dirty="0"/>
              <a:t> de </a:t>
            </a:r>
            <a:r>
              <a:rPr lang="fr-FR" dirty="0" err="1"/>
              <a:t>practică</a:t>
            </a:r>
            <a:r>
              <a:rPr lang="fr-FR" b="1" dirty="0"/>
              <a:t>, </a:t>
            </a:r>
            <a:r>
              <a:rPr lang="fr-FR" dirty="0" err="1"/>
              <a:t>respectiv</a:t>
            </a:r>
            <a:r>
              <a:rPr lang="fr-FR" dirty="0"/>
              <a:t> </a:t>
            </a:r>
            <a:r>
              <a:rPr lang="fr-FR" dirty="0" err="1"/>
              <a:t>creditele</a:t>
            </a:r>
            <a:r>
              <a:rPr lang="fr-FR" dirty="0"/>
              <a:t> </a:t>
            </a:r>
            <a:r>
              <a:rPr lang="fr-FR" dirty="0" err="1"/>
              <a:t>alocate</a:t>
            </a:r>
            <a:r>
              <a:rPr lang="fr-FR" dirty="0"/>
              <a:t> </a:t>
            </a:r>
            <a:r>
              <a:rPr lang="fr-FR" dirty="0" err="1"/>
              <a:t>studiului</a:t>
            </a:r>
            <a:r>
              <a:rPr lang="fr-FR" dirty="0"/>
              <a:t> </a:t>
            </a:r>
            <a:r>
              <a:rPr lang="fr-FR" dirty="0" err="1"/>
              <a:t>Limbii</a:t>
            </a:r>
            <a:r>
              <a:rPr lang="fr-FR" dirty="0"/>
              <a:t> </a:t>
            </a:r>
            <a:r>
              <a:rPr lang="fr-FR" dirty="0" err="1"/>
              <a:t>și</a:t>
            </a:r>
            <a:r>
              <a:rPr lang="fr-FR" dirty="0"/>
              <a:t> </a:t>
            </a:r>
            <a:r>
              <a:rPr lang="fr-FR" dirty="0" err="1"/>
              <a:t>literaturii</a:t>
            </a:r>
            <a:r>
              <a:rPr lang="fr-FR" dirty="0"/>
              <a:t> materne, </a:t>
            </a:r>
            <a:r>
              <a:rPr lang="fr-FR" dirty="0" err="1"/>
              <a:t>în</a:t>
            </a:r>
            <a:r>
              <a:rPr lang="fr-FR" dirty="0"/>
              <a:t> </a:t>
            </a:r>
            <a:r>
              <a:rPr lang="fr-FR" dirty="0" err="1"/>
              <a:t>cazul</a:t>
            </a:r>
            <a:r>
              <a:rPr lang="fr-FR" dirty="0"/>
              <a:t> </a:t>
            </a:r>
            <a:r>
              <a:rPr lang="fr-FR" dirty="0" err="1"/>
              <a:t>în</a:t>
            </a:r>
            <a:r>
              <a:rPr lang="fr-FR" dirty="0"/>
              <a:t> care </a:t>
            </a:r>
            <a:r>
              <a:rPr lang="fr-FR" dirty="0" err="1"/>
              <a:t>programul</a:t>
            </a:r>
            <a:r>
              <a:rPr lang="fr-FR" dirty="0"/>
              <a:t> se </a:t>
            </a:r>
            <a:r>
              <a:rPr lang="fr-FR" dirty="0" err="1"/>
              <a:t>desfăşoară</a:t>
            </a:r>
            <a:r>
              <a:rPr lang="fr-FR" dirty="0"/>
              <a:t> </a:t>
            </a:r>
            <a:r>
              <a:rPr lang="fr-FR" dirty="0" err="1"/>
              <a:t>în</a:t>
            </a:r>
            <a:r>
              <a:rPr lang="fr-FR" dirty="0"/>
              <a:t> </a:t>
            </a:r>
            <a:r>
              <a:rPr lang="fr-FR" dirty="0" err="1"/>
              <a:t>una</a:t>
            </a:r>
            <a:r>
              <a:rPr lang="fr-FR" dirty="0"/>
              <a:t> </a:t>
            </a:r>
            <a:r>
              <a:rPr lang="fr-FR" dirty="0" err="1"/>
              <a:t>din</a:t>
            </a:r>
            <a:r>
              <a:rPr lang="fr-FR" dirty="0"/>
              <a:t> </a:t>
            </a:r>
            <a:r>
              <a:rPr lang="fr-FR" dirty="0" err="1"/>
              <a:t>limbile</a:t>
            </a:r>
            <a:r>
              <a:rPr lang="fr-FR" dirty="0"/>
              <a:t> </a:t>
            </a:r>
            <a:r>
              <a:rPr lang="fr-FR" dirty="0" err="1"/>
              <a:t>minorităţilor</a:t>
            </a:r>
            <a:r>
              <a:rPr lang="fr-FR" dirty="0"/>
              <a:t> </a:t>
            </a:r>
            <a:r>
              <a:rPr lang="fr-FR" dirty="0" err="1"/>
              <a:t>naţionale</a:t>
            </a:r>
            <a:endParaRPr lang="en-GB" dirty="0"/>
          </a:p>
          <a:p>
            <a:endParaRPr lang="en-GB" dirty="0"/>
          </a:p>
        </p:txBody>
      </p:sp>
    </p:spTree>
    <p:extLst>
      <p:ext uri="{BB962C8B-B14F-4D97-AF65-F5344CB8AC3E}">
        <p14:creationId xmlns:p14="http://schemas.microsoft.com/office/powerpoint/2010/main" val="256767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b="1" dirty="0" err="1"/>
              <a:t>S</a:t>
            </a:r>
            <a:r>
              <a:rPr lang="en-GB" sz="2800" b="1" dirty="0" err="1" smtClean="0"/>
              <a:t>tructura</a:t>
            </a:r>
            <a:r>
              <a:rPr lang="en-GB" sz="2800" b="1" dirty="0" smtClean="0"/>
              <a:t> </a:t>
            </a:r>
            <a:r>
              <a:rPr lang="en-GB" sz="2800" b="1" dirty="0" err="1"/>
              <a:t>anului</a:t>
            </a:r>
            <a:r>
              <a:rPr lang="en-GB" sz="2800" b="1" dirty="0"/>
              <a:t> de </a:t>
            </a:r>
            <a:r>
              <a:rPr lang="en-GB" sz="2800" b="1" dirty="0" err="1"/>
              <a:t>studiu</a:t>
            </a:r>
            <a:r>
              <a:rPr lang="en-GB" sz="2800" b="1" dirty="0"/>
              <a:t> din </a:t>
            </a:r>
            <a:r>
              <a:rPr lang="en-GB" sz="2800" b="1" dirty="0" err="1"/>
              <a:t>programul</a:t>
            </a:r>
            <a:r>
              <a:rPr lang="en-GB" sz="2800" b="1" dirty="0"/>
              <a:t> „A </a:t>
            </a:r>
            <a:r>
              <a:rPr lang="en-GB" sz="2800" b="1" dirty="0" err="1"/>
              <a:t>doua</a:t>
            </a:r>
            <a:r>
              <a:rPr lang="en-GB" sz="2800" b="1" dirty="0"/>
              <a:t> </a:t>
            </a:r>
            <a:r>
              <a:rPr lang="en-GB" sz="2800" b="1" dirty="0" err="1"/>
              <a:t>şansă</a:t>
            </a:r>
            <a:r>
              <a:rPr lang="en-GB" sz="2800" b="1" dirty="0"/>
              <a:t>” </a:t>
            </a:r>
            <a:r>
              <a:rPr lang="en-GB" sz="2800" b="1" dirty="0" err="1"/>
              <a:t>pentru</a:t>
            </a:r>
            <a:r>
              <a:rPr lang="en-GB" sz="2800" b="1" dirty="0"/>
              <a:t> </a:t>
            </a:r>
            <a:r>
              <a:rPr lang="en-GB" sz="2800" b="1" dirty="0" err="1"/>
              <a:t>învăţământul</a:t>
            </a:r>
            <a:r>
              <a:rPr lang="en-GB" sz="2800" b="1" dirty="0"/>
              <a:t> </a:t>
            </a:r>
            <a:r>
              <a:rPr lang="en-GB" sz="2800" b="1" dirty="0" err="1"/>
              <a:t>secundar</a:t>
            </a:r>
            <a:r>
              <a:rPr lang="en-GB" sz="2800" b="1" dirty="0"/>
              <a:t> </a:t>
            </a:r>
            <a:r>
              <a:rPr lang="en-GB" sz="2800" b="1" dirty="0" smtClean="0"/>
              <a:t>inferior</a:t>
            </a:r>
            <a:r>
              <a:rPr lang="en-GB" sz="2800" dirty="0"/>
              <a:t/>
            </a:r>
            <a:br>
              <a:rPr lang="en-GB" sz="2800" dirty="0"/>
            </a:br>
            <a:endParaRPr lang="en-GB" sz="2800" dirty="0"/>
          </a:p>
        </p:txBody>
      </p:sp>
      <p:sp>
        <p:nvSpPr>
          <p:cNvPr id="3" name="Content Placeholder 2"/>
          <p:cNvSpPr>
            <a:spLocks noGrp="1"/>
          </p:cNvSpPr>
          <p:nvPr>
            <p:ph idx="1"/>
          </p:nvPr>
        </p:nvSpPr>
        <p:spPr/>
        <p:txBody>
          <a:bodyPr>
            <a:normAutofit fontScale="70000" lnSpcReduction="20000"/>
          </a:bodyPr>
          <a:lstStyle/>
          <a:p>
            <a:pPr lvl="1"/>
            <a:r>
              <a:rPr lang="en-GB" dirty="0" err="1"/>
              <a:t>săptămână</a:t>
            </a:r>
            <a:r>
              <a:rPr lang="en-GB" dirty="0"/>
              <a:t> </a:t>
            </a:r>
            <a:r>
              <a:rPr lang="en-GB" dirty="0" err="1"/>
              <a:t>dedicată</a:t>
            </a:r>
            <a:r>
              <a:rPr lang="en-GB" dirty="0"/>
              <a:t>, la </a:t>
            </a:r>
            <a:r>
              <a:rPr lang="en-GB" dirty="0" err="1"/>
              <a:t>începutul</a:t>
            </a:r>
            <a:r>
              <a:rPr lang="en-GB" dirty="0"/>
              <a:t> </a:t>
            </a:r>
            <a:r>
              <a:rPr lang="en-GB" dirty="0" err="1"/>
              <a:t>fiecărui</a:t>
            </a:r>
            <a:r>
              <a:rPr lang="en-GB" dirty="0"/>
              <a:t> an de </a:t>
            </a:r>
            <a:r>
              <a:rPr lang="en-GB" dirty="0" err="1"/>
              <a:t>studiu</a:t>
            </a:r>
            <a:r>
              <a:rPr lang="en-GB" dirty="0"/>
              <a:t>, </a:t>
            </a:r>
            <a:r>
              <a:rPr lang="en-GB" dirty="0" err="1"/>
              <a:t>modulelor</a:t>
            </a:r>
            <a:r>
              <a:rPr lang="en-GB" dirty="0"/>
              <a:t> de </a:t>
            </a:r>
            <a:r>
              <a:rPr lang="en-GB" dirty="0" err="1"/>
              <a:t>iniţiere</a:t>
            </a:r>
            <a:r>
              <a:rPr lang="en-GB" dirty="0"/>
              <a:t> </a:t>
            </a:r>
            <a:r>
              <a:rPr lang="en-GB" dirty="0" err="1"/>
              <a:t>şi</a:t>
            </a:r>
            <a:r>
              <a:rPr lang="en-GB" dirty="0"/>
              <a:t> de </a:t>
            </a:r>
            <a:r>
              <a:rPr lang="en-GB" dirty="0" err="1"/>
              <a:t>îndrumare</a:t>
            </a:r>
            <a:r>
              <a:rPr lang="en-GB" dirty="0"/>
              <a:t> </a:t>
            </a:r>
            <a:r>
              <a:rPr lang="en-GB" dirty="0" err="1"/>
              <a:t>pentru</a:t>
            </a:r>
            <a:r>
              <a:rPr lang="en-GB" dirty="0"/>
              <a:t> </a:t>
            </a:r>
            <a:r>
              <a:rPr lang="en-GB" dirty="0" err="1"/>
              <a:t>elevi</a:t>
            </a:r>
            <a:r>
              <a:rPr lang="en-GB" dirty="0"/>
              <a:t> (M0); </a:t>
            </a:r>
          </a:p>
          <a:p>
            <a:pPr lvl="1"/>
            <a:r>
              <a:rPr lang="en-GB" dirty="0"/>
              <a:t>maximum 6 </a:t>
            </a:r>
            <a:r>
              <a:rPr lang="en-GB" dirty="0" err="1"/>
              <a:t>săptămâni</a:t>
            </a:r>
            <a:r>
              <a:rPr lang="en-GB" dirty="0"/>
              <a:t>/an de </a:t>
            </a:r>
            <a:r>
              <a:rPr lang="en-GB" dirty="0" err="1"/>
              <a:t>studiu</a:t>
            </a:r>
            <a:r>
              <a:rPr lang="en-GB" dirty="0"/>
              <a:t> </a:t>
            </a:r>
            <a:r>
              <a:rPr lang="en-GB" dirty="0" err="1"/>
              <a:t>alocate</a:t>
            </a:r>
            <a:r>
              <a:rPr lang="en-GB" dirty="0"/>
              <a:t> </a:t>
            </a:r>
            <a:r>
              <a:rPr lang="en-GB" dirty="0" err="1"/>
              <a:t>sesiunilor</a:t>
            </a:r>
            <a:r>
              <a:rPr lang="en-GB" dirty="0"/>
              <a:t> de </a:t>
            </a:r>
            <a:r>
              <a:rPr lang="en-GB" dirty="0" err="1"/>
              <a:t>evaluare</a:t>
            </a:r>
            <a:r>
              <a:rPr lang="en-GB" dirty="0"/>
              <a:t> a </a:t>
            </a:r>
            <a:r>
              <a:rPr lang="en-GB" dirty="0" err="1"/>
              <a:t>competenţelor</a:t>
            </a:r>
            <a:r>
              <a:rPr lang="en-GB" dirty="0"/>
              <a:t> </a:t>
            </a:r>
            <a:r>
              <a:rPr lang="en-GB" dirty="0" err="1"/>
              <a:t>dobândite</a:t>
            </a:r>
            <a:r>
              <a:rPr lang="en-GB" dirty="0"/>
              <a:t> anterior </a:t>
            </a:r>
            <a:r>
              <a:rPr lang="en-GB" dirty="0" err="1"/>
              <a:t>sau</a:t>
            </a:r>
            <a:r>
              <a:rPr lang="en-GB" dirty="0"/>
              <a:t>/</a:t>
            </a:r>
            <a:r>
              <a:rPr lang="en-GB" dirty="0" err="1"/>
              <a:t>şi</a:t>
            </a:r>
            <a:r>
              <a:rPr lang="en-GB" dirty="0"/>
              <a:t> </a:t>
            </a:r>
            <a:r>
              <a:rPr lang="en-GB" dirty="0" err="1"/>
              <a:t>pe</a:t>
            </a:r>
            <a:r>
              <a:rPr lang="en-GB" dirty="0"/>
              <a:t> </a:t>
            </a:r>
            <a:r>
              <a:rPr lang="en-GB" dirty="0" err="1"/>
              <a:t>parcursul</a:t>
            </a:r>
            <a:r>
              <a:rPr lang="en-GB" dirty="0"/>
              <a:t> </a:t>
            </a:r>
            <a:r>
              <a:rPr lang="en-GB" dirty="0" err="1"/>
              <a:t>programului</a:t>
            </a:r>
            <a:r>
              <a:rPr lang="en-GB" dirty="0"/>
              <a:t>; </a:t>
            </a:r>
          </a:p>
          <a:p>
            <a:pPr lvl="1"/>
            <a:r>
              <a:rPr lang="en-GB" dirty="0" err="1"/>
              <a:t>săptămânile</a:t>
            </a:r>
            <a:r>
              <a:rPr lang="en-GB" dirty="0"/>
              <a:t> de </a:t>
            </a:r>
            <a:r>
              <a:rPr lang="en-GB" dirty="0" err="1"/>
              <a:t>cursuri</a:t>
            </a:r>
            <a:r>
              <a:rPr lang="en-GB" dirty="0"/>
              <a:t> </a:t>
            </a:r>
            <a:r>
              <a:rPr lang="en-GB" dirty="0" err="1"/>
              <a:t>alocate</a:t>
            </a:r>
            <a:r>
              <a:rPr lang="en-GB" dirty="0"/>
              <a:t> </a:t>
            </a:r>
            <a:r>
              <a:rPr lang="en-GB" dirty="0" err="1"/>
              <a:t>desfăşurării</a:t>
            </a:r>
            <a:r>
              <a:rPr lang="en-GB" dirty="0"/>
              <a:t> </a:t>
            </a:r>
            <a:r>
              <a:rPr lang="en-GB" dirty="0" err="1"/>
              <a:t>modulelor</a:t>
            </a:r>
            <a:r>
              <a:rPr lang="en-GB" dirty="0"/>
              <a:t>, </a:t>
            </a:r>
            <a:r>
              <a:rPr lang="en-GB" dirty="0" err="1"/>
              <a:t>inclusiv</a:t>
            </a:r>
            <a:r>
              <a:rPr lang="en-GB" dirty="0"/>
              <a:t> </a:t>
            </a:r>
            <a:r>
              <a:rPr lang="en-GB" dirty="0" err="1"/>
              <a:t>perioadelor</a:t>
            </a:r>
            <a:r>
              <a:rPr lang="en-GB" dirty="0"/>
              <a:t> de </a:t>
            </a:r>
            <a:r>
              <a:rPr lang="en-GB" dirty="0" err="1"/>
              <a:t>instruire</a:t>
            </a:r>
            <a:r>
              <a:rPr lang="en-GB" dirty="0"/>
              <a:t> </a:t>
            </a:r>
            <a:r>
              <a:rPr lang="en-GB" dirty="0" err="1"/>
              <a:t>practică</a:t>
            </a:r>
            <a:r>
              <a:rPr lang="en-GB" dirty="0"/>
              <a:t> </a:t>
            </a:r>
            <a:r>
              <a:rPr lang="en-GB" dirty="0" err="1"/>
              <a:t>comasată</a:t>
            </a:r>
            <a:endParaRPr lang="en-GB" dirty="0"/>
          </a:p>
          <a:p>
            <a:pPr lvl="1"/>
            <a:r>
              <a:rPr lang="ro-RO" dirty="0"/>
              <a:t>î</a:t>
            </a:r>
            <a:r>
              <a:rPr lang="fr-FR" dirty="0"/>
              <a:t>n </a:t>
            </a:r>
            <a:r>
              <a:rPr lang="fr-FR" dirty="0" err="1"/>
              <a:t>alcătuirea</a:t>
            </a:r>
            <a:r>
              <a:rPr lang="fr-FR" dirty="0"/>
              <a:t> </a:t>
            </a:r>
            <a:r>
              <a:rPr lang="fr-FR" dirty="0" err="1"/>
              <a:t>schemei</a:t>
            </a:r>
            <a:r>
              <a:rPr lang="fr-FR" dirty="0"/>
              <a:t> </a:t>
            </a:r>
            <a:r>
              <a:rPr lang="fr-FR" dirty="0" err="1"/>
              <a:t>orare</a:t>
            </a:r>
            <a:r>
              <a:rPr lang="fr-FR" dirty="0"/>
              <a:t>, se </a:t>
            </a:r>
            <a:r>
              <a:rPr lang="fr-FR" dirty="0" err="1"/>
              <a:t>recomandă</a:t>
            </a:r>
            <a:r>
              <a:rPr lang="fr-FR" dirty="0"/>
              <a:t> </a:t>
            </a:r>
            <a:r>
              <a:rPr lang="fr-FR" dirty="0" err="1"/>
              <a:t>să</a:t>
            </a:r>
            <a:r>
              <a:rPr lang="fr-FR" dirty="0"/>
              <a:t> nu se </a:t>
            </a:r>
            <a:r>
              <a:rPr lang="fr-FR" dirty="0" err="1"/>
              <a:t>depăşească</a:t>
            </a:r>
            <a:r>
              <a:rPr lang="fr-FR" dirty="0"/>
              <a:t> </a:t>
            </a:r>
            <a:r>
              <a:rPr lang="fr-FR" dirty="0" err="1"/>
              <a:t>numărul</a:t>
            </a:r>
            <a:r>
              <a:rPr lang="fr-FR" dirty="0"/>
              <a:t> de 4-5 ore </a:t>
            </a:r>
            <a:r>
              <a:rPr lang="fr-FR" dirty="0" err="1"/>
              <a:t>pe</a:t>
            </a:r>
            <a:r>
              <a:rPr lang="fr-FR" dirty="0"/>
              <a:t> </a:t>
            </a:r>
            <a:r>
              <a:rPr lang="fr-FR" dirty="0" err="1"/>
              <a:t>zi</a:t>
            </a:r>
            <a:r>
              <a:rPr lang="fr-FR" dirty="0"/>
              <a:t> </a:t>
            </a:r>
            <a:r>
              <a:rPr lang="fr-FR" dirty="0" err="1"/>
              <a:t>pentru</a:t>
            </a:r>
            <a:r>
              <a:rPr lang="fr-FR" dirty="0"/>
              <a:t> </a:t>
            </a:r>
            <a:r>
              <a:rPr lang="fr-FR" dirty="0" err="1"/>
              <a:t>modulele</a:t>
            </a:r>
            <a:r>
              <a:rPr lang="fr-FR" dirty="0"/>
              <a:t> </a:t>
            </a:r>
            <a:r>
              <a:rPr lang="fr-FR" dirty="0" err="1"/>
              <a:t>educaţiei</a:t>
            </a:r>
            <a:r>
              <a:rPr lang="fr-FR" dirty="0"/>
              <a:t> de </a:t>
            </a:r>
            <a:r>
              <a:rPr lang="fr-FR" dirty="0" err="1"/>
              <a:t>bază</a:t>
            </a:r>
            <a:r>
              <a:rPr lang="fr-FR" dirty="0"/>
              <a:t>, </a:t>
            </a:r>
            <a:r>
              <a:rPr lang="fr-FR" dirty="0" err="1"/>
              <a:t>respectiv</a:t>
            </a:r>
            <a:r>
              <a:rPr lang="fr-FR" dirty="0"/>
              <a:t> de 5-6 ore </a:t>
            </a:r>
            <a:r>
              <a:rPr lang="fr-FR" dirty="0" err="1"/>
              <a:t>pe</a:t>
            </a:r>
            <a:r>
              <a:rPr lang="fr-FR" dirty="0"/>
              <a:t> </a:t>
            </a:r>
            <a:r>
              <a:rPr lang="fr-FR" dirty="0" err="1"/>
              <a:t>zi</a:t>
            </a:r>
            <a:r>
              <a:rPr lang="fr-FR" dirty="0"/>
              <a:t> </a:t>
            </a:r>
            <a:r>
              <a:rPr lang="fr-FR" dirty="0" err="1"/>
              <a:t>pentru</a:t>
            </a:r>
            <a:r>
              <a:rPr lang="fr-FR" dirty="0"/>
              <a:t> </a:t>
            </a:r>
            <a:r>
              <a:rPr lang="fr-FR" dirty="0" err="1"/>
              <a:t>modulele</a:t>
            </a:r>
            <a:r>
              <a:rPr lang="fr-FR" dirty="0"/>
              <a:t> de </a:t>
            </a:r>
            <a:r>
              <a:rPr lang="fr-FR" dirty="0" err="1"/>
              <a:t>pregătire</a:t>
            </a:r>
            <a:r>
              <a:rPr lang="fr-FR" dirty="0"/>
              <a:t> </a:t>
            </a:r>
            <a:r>
              <a:rPr lang="fr-FR" dirty="0" err="1"/>
              <a:t>profesională</a:t>
            </a:r>
            <a:r>
              <a:rPr lang="fr-FR" dirty="0"/>
              <a:t>. </a:t>
            </a:r>
            <a:endParaRPr lang="en-GB" dirty="0"/>
          </a:p>
          <a:p>
            <a:pPr lvl="1"/>
            <a:r>
              <a:rPr lang="fr-FR" dirty="0" err="1"/>
              <a:t>orele</a:t>
            </a:r>
            <a:r>
              <a:rPr lang="fr-FR" dirty="0"/>
              <a:t> pot fi </a:t>
            </a:r>
            <a:r>
              <a:rPr lang="fr-FR" dirty="0" err="1"/>
              <a:t>planificate</a:t>
            </a:r>
            <a:r>
              <a:rPr lang="fr-FR" dirty="0"/>
              <a:t> </a:t>
            </a:r>
            <a:r>
              <a:rPr lang="fr-FR" dirty="0" err="1"/>
              <a:t>în</a:t>
            </a:r>
            <a:r>
              <a:rPr lang="fr-FR" dirty="0"/>
              <a:t> </a:t>
            </a:r>
            <a:r>
              <a:rPr lang="fr-FR" dirty="0" err="1"/>
              <a:t>timpul</a:t>
            </a:r>
            <a:r>
              <a:rPr lang="fr-FR" dirty="0"/>
              <a:t> </a:t>
            </a:r>
            <a:r>
              <a:rPr lang="fr-FR" dirty="0" err="1"/>
              <a:t>săptămânii</a:t>
            </a:r>
            <a:r>
              <a:rPr lang="fr-FR" dirty="0"/>
              <a:t>, </a:t>
            </a:r>
            <a:r>
              <a:rPr lang="fr-FR" dirty="0" err="1"/>
              <a:t>după-amiaza</a:t>
            </a:r>
            <a:r>
              <a:rPr lang="fr-FR" dirty="0"/>
              <a:t> </a:t>
            </a:r>
            <a:r>
              <a:rPr lang="fr-FR" dirty="0" err="1"/>
              <a:t>sau</a:t>
            </a:r>
            <a:r>
              <a:rPr lang="fr-FR" dirty="0"/>
              <a:t> </a:t>
            </a:r>
            <a:r>
              <a:rPr lang="fr-FR" dirty="0" err="1"/>
              <a:t>seara</a:t>
            </a:r>
            <a:r>
              <a:rPr lang="fr-FR" dirty="0"/>
              <a:t>, </a:t>
            </a:r>
            <a:r>
              <a:rPr lang="fr-FR" dirty="0" err="1"/>
              <a:t>sâmbăta</a:t>
            </a:r>
            <a:r>
              <a:rPr lang="fr-FR" dirty="0"/>
              <a:t> </a:t>
            </a:r>
            <a:r>
              <a:rPr lang="fr-FR" dirty="0" err="1"/>
              <a:t>ori</a:t>
            </a:r>
            <a:r>
              <a:rPr lang="fr-FR" dirty="0"/>
              <a:t> </a:t>
            </a:r>
            <a:r>
              <a:rPr lang="fr-FR" dirty="0" err="1"/>
              <a:t>în</a:t>
            </a:r>
            <a:r>
              <a:rPr lang="fr-FR" dirty="0"/>
              <a:t> </a:t>
            </a:r>
            <a:r>
              <a:rPr lang="fr-FR" dirty="0" err="1"/>
              <a:t>timpul</a:t>
            </a:r>
            <a:r>
              <a:rPr lang="fr-FR" dirty="0"/>
              <a:t> </a:t>
            </a:r>
            <a:r>
              <a:rPr lang="fr-FR" dirty="0" err="1"/>
              <a:t>vacanţelor</a:t>
            </a:r>
            <a:r>
              <a:rPr lang="fr-FR" dirty="0"/>
              <a:t> </a:t>
            </a:r>
            <a:r>
              <a:rPr lang="fr-FR" dirty="0" err="1"/>
              <a:t>şcolare</a:t>
            </a:r>
            <a:endParaRPr lang="en-GB" dirty="0"/>
          </a:p>
          <a:p>
            <a:pPr lvl="1"/>
            <a:r>
              <a:rPr lang="fr-FR" dirty="0" err="1"/>
              <a:t>pregătirea</a:t>
            </a:r>
            <a:r>
              <a:rPr lang="fr-FR" dirty="0"/>
              <a:t> </a:t>
            </a:r>
            <a:r>
              <a:rPr lang="fr-FR" dirty="0" err="1"/>
              <a:t>pentru</a:t>
            </a:r>
            <a:r>
              <a:rPr lang="fr-FR" dirty="0"/>
              <a:t> </a:t>
            </a:r>
            <a:r>
              <a:rPr lang="fr-FR" dirty="0" err="1"/>
              <a:t>educaţia</a:t>
            </a:r>
            <a:r>
              <a:rPr lang="fr-FR" dirty="0"/>
              <a:t> de </a:t>
            </a:r>
            <a:r>
              <a:rPr lang="fr-FR" dirty="0" err="1"/>
              <a:t>bază</a:t>
            </a:r>
            <a:r>
              <a:rPr lang="fr-FR" dirty="0"/>
              <a:t> se </a:t>
            </a:r>
            <a:r>
              <a:rPr lang="fr-FR" dirty="0" err="1"/>
              <a:t>realizează</a:t>
            </a:r>
            <a:r>
              <a:rPr lang="fr-FR" dirty="0"/>
              <a:t> </a:t>
            </a:r>
            <a:r>
              <a:rPr lang="fr-FR" dirty="0" err="1"/>
              <a:t>prin</a:t>
            </a:r>
            <a:r>
              <a:rPr lang="fr-FR" dirty="0"/>
              <a:t> </a:t>
            </a:r>
            <a:r>
              <a:rPr lang="fr-FR" dirty="0" err="1"/>
              <a:t>aplicarea</a:t>
            </a:r>
            <a:r>
              <a:rPr lang="fr-FR" dirty="0"/>
              <a:t> </a:t>
            </a:r>
            <a:r>
              <a:rPr lang="fr-FR" dirty="0" err="1"/>
              <a:t>unui</a:t>
            </a:r>
            <a:r>
              <a:rPr lang="fr-FR" dirty="0"/>
              <a:t> curriculum </a:t>
            </a:r>
            <a:r>
              <a:rPr lang="fr-FR" dirty="0" err="1"/>
              <a:t>specific</a:t>
            </a:r>
            <a:r>
              <a:rPr lang="fr-FR" dirty="0"/>
              <a:t>, </a:t>
            </a:r>
            <a:r>
              <a:rPr lang="fr-FR" dirty="0" err="1"/>
              <a:t>modular</a:t>
            </a:r>
            <a:r>
              <a:rPr lang="fr-FR" dirty="0"/>
              <a:t>, care </a:t>
            </a:r>
            <a:r>
              <a:rPr lang="fr-FR" dirty="0" err="1"/>
              <a:t>acoperă</a:t>
            </a:r>
            <a:r>
              <a:rPr lang="fr-FR" dirty="0"/>
              <a:t> </a:t>
            </a:r>
            <a:r>
              <a:rPr lang="fr-FR" dirty="0" err="1"/>
              <a:t>oferta</a:t>
            </a:r>
            <a:r>
              <a:rPr lang="fr-FR" dirty="0"/>
              <a:t> </a:t>
            </a:r>
            <a:r>
              <a:rPr lang="fr-FR" dirty="0" err="1"/>
              <a:t>disciplinelor</a:t>
            </a:r>
            <a:r>
              <a:rPr lang="fr-FR" dirty="0"/>
              <a:t> </a:t>
            </a:r>
            <a:r>
              <a:rPr lang="fr-FR" dirty="0" err="1"/>
              <a:t>din</a:t>
            </a:r>
            <a:r>
              <a:rPr lang="fr-FR" dirty="0"/>
              <a:t> </a:t>
            </a:r>
            <a:r>
              <a:rPr lang="fr-FR" dirty="0" err="1"/>
              <a:t>curriculumul</a:t>
            </a:r>
            <a:r>
              <a:rPr lang="fr-FR" dirty="0"/>
              <a:t> </a:t>
            </a:r>
            <a:r>
              <a:rPr lang="fr-FR" dirty="0" err="1"/>
              <a:t>naţional</a:t>
            </a:r>
            <a:r>
              <a:rPr lang="fr-FR" dirty="0"/>
              <a:t>, </a:t>
            </a:r>
            <a:r>
              <a:rPr lang="fr-FR" dirty="0" err="1"/>
              <a:t>adaptată</a:t>
            </a:r>
            <a:r>
              <a:rPr lang="fr-FR" dirty="0"/>
              <a:t> </a:t>
            </a:r>
            <a:r>
              <a:rPr lang="fr-FR" dirty="0" err="1"/>
              <a:t>specificului</a:t>
            </a:r>
            <a:r>
              <a:rPr lang="fr-FR" dirty="0"/>
              <a:t> </a:t>
            </a:r>
            <a:r>
              <a:rPr lang="fr-FR" dirty="0" err="1"/>
              <a:t>educaţiei</a:t>
            </a:r>
            <a:r>
              <a:rPr lang="fr-FR" dirty="0"/>
              <a:t> </a:t>
            </a:r>
            <a:r>
              <a:rPr lang="fr-FR" dirty="0" err="1"/>
              <a:t>adulţilor</a:t>
            </a:r>
            <a:r>
              <a:rPr lang="fr-FR" dirty="0"/>
              <a:t>.</a:t>
            </a:r>
            <a:endParaRPr lang="en-GB" dirty="0"/>
          </a:p>
          <a:p>
            <a:endParaRPr lang="en-GB" dirty="0"/>
          </a:p>
        </p:txBody>
      </p:sp>
    </p:spTree>
    <p:extLst>
      <p:ext uri="{BB962C8B-B14F-4D97-AF65-F5344CB8AC3E}">
        <p14:creationId xmlns:p14="http://schemas.microsoft.com/office/powerpoint/2010/main" val="2933135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err="1"/>
              <a:t>Caracteristicile</a:t>
            </a:r>
            <a:r>
              <a:rPr lang="en-GB" sz="2800" b="1" dirty="0"/>
              <a:t> </a:t>
            </a:r>
            <a:r>
              <a:rPr lang="en-GB" sz="2800" b="1" dirty="0" err="1"/>
              <a:t>curriculumului</a:t>
            </a:r>
            <a:r>
              <a:rPr lang="en-GB" sz="2800" b="1" dirty="0"/>
              <a:t> din </a:t>
            </a:r>
            <a:r>
              <a:rPr lang="en-GB" sz="2800" b="1" dirty="0" err="1"/>
              <a:t>Programul</a:t>
            </a:r>
            <a:r>
              <a:rPr lang="en-GB" sz="2800" b="1" dirty="0"/>
              <a:t> „A </a:t>
            </a:r>
            <a:r>
              <a:rPr lang="en-GB" sz="2800" b="1" dirty="0" err="1"/>
              <a:t>doua</a:t>
            </a:r>
            <a:r>
              <a:rPr lang="en-GB" sz="2800" b="1" dirty="0"/>
              <a:t> </a:t>
            </a:r>
            <a:r>
              <a:rPr lang="en-GB" sz="2800" b="1" dirty="0" err="1"/>
              <a:t>şansă</a:t>
            </a:r>
            <a:r>
              <a:rPr lang="en-GB" sz="2800" b="1" dirty="0"/>
              <a:t>” </a:t>
            </a:r>
            <a:r>
              <a:rPr lang="en-GB" sz="2800" b="1" dirty="0" err="1"/>
              <a:t>pentru</a:t>
            </a:r>
            <a:r>
              <a:rPr lang="en-GB" sz="2800" b="1" dirty="0"/>
              <a:t> </a:t>
            </a:r>
            <a:r>
              <a:rPr lang="en-GB" sz="2800" b="1" dirty="0" err="1"/>
              <a:t>învăţământul</a:t>
            </a:r>
            <a:r>
              <a:rPr lang="en-GB" sz="2800" b="1" dirty="0"/>
              <a:t> </a:t>
            </a:r>
            <a:r>
              <a:rPr lang="en-GB" sz="2800" b="1" dirty="0" err="1"/>
              <a:t>secundar</a:t>
            </a:r>
            <a:r>
              <a:rPr lang="en-GB" sz="2800" b="1" dirty="0"/>
              <a:t> inferior, </a:t>
            </a:r>
            <a:r>
              <a:rPr lang="en-GB" sz="2800" b="1" dirty="0" err="1"/>
              <a:t>elaborat</a:t>
            </a:r>
            <a:r>
              <a:rPr lang="en-GB" sz="2800" b="1" dirty="0"/>
              <a:t> </a:t>
            </a:r>
            <a:r>
              <a:rPr lang="en-GB" sz="2800" b="1" dirty="0" err="1"/>
              <a:t>pentru</a:t>
            </a:r>
            <a:r>
              <a:rPr lang="en-GB" sz="2800" b="1" dirty="0"/>
              <a:t> </a:t>
            </a:r>
            <a:r>
              <a:rPr lang="en-GB" sz="2800" b="1" dirty="0" err="1"/>
              <a:t>educaţia</a:t>
            </a:r>
            <a:r>
              <a:rPr lang="en-GB" sz="2800" b="1" dirty="0"/>
              <a:t> de </a:t>
            </a:r>
            <a:r>
              <a:rPr lang="en-GB" sz="2800" b="1" dirty="0" err="1"/>
              <a:t>bază</a:t>
            </a:r>
            <a:r>
              <a:rPr lang="en-GB" sz="2800" b="1" dirty="0"/>
              <a:t>.</a:t>
            </a:r>
            <a:r>
              <a:rPr lang="en-GB" sz="2800" dirty="0"/>
              <a:t/>
            </a:r>
            <a:br>
              <a:rPr lang="en-GB" sz="2800" dirty="0"/>
            </a:br>
            <a:endParaRPr lang="en-GB" sz="2800"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marL="0" indent="0">
              <a:buNone/>
            </a:pPr>
            <a:endParaRPr lang="en-GB" dirty="0"/>
          </a:p>
        </p:txBody>
      </p:sp>
      <p:sp>
        <p:nvSpPr>
          <p:cNvPr id="4" name="Rectangle 3"/>
          <p:cNvSpPr/>
          <p:nvPr/>
        </p:nvSpPr>
        <p:spPr>
          <a:xfrm>
            <a:off x="533400" y="1859340"/>
            <a:ext cx="7924800" cy="3046988"/>
          </a:xfrm>
          <a:prstGeom prst="rect">
            <a:avLst/>
          </a:prstGeom>
        </p:spPr>
        <p:txBody>
          <a:bodyPr wrap="square">
            <a:spAutoFit/>
          </a:bodyPr>
          <a:lstStyle/>
          <a:p>
            <a:pPr marL="342900" lvl="0" indent="-342900">
              <a:buFont typeface="Arial" panose="020B0604020202020204" pitchFamily="34" charset="0"/>
              <a:buChar char="•"/>
            </a:pPr>
            <a:r>
              <a:rPr lang="en-GB" sz="2400" dirty="0" err="1" smtClean="0"/>
              <a:t>orientarea</a:t>
            </a:r>
            <a:r>
              <a:rPr lang="en-GB" sz="2400" dirty="0" smtClean="0"/>
              <a:t> </a:t>
            </a:r>
            <a:r>
              <a:rPr lang="en-GB" sz="2400" dirty="0" err="1"/>
              <a:t>spre</a:t>
            </a:r>
            <a:r>
              <a:rPr lang="en-GB" sz="2400" dirty="0"/>
              <a:t> </a:t>
            </a:r>
            <a:r>
              <a:rPr lang="en-GB" sz="2400" dirty="0" err="1"/>
              <a:t>nevoile</a:t>
            </a:r>
            <a:r>
              <a:rPr lang="en-GB" sz="2400" dirty="0"/>
              <a:t> </a:t>
            </a:r>
            <a:r>
              <a:rPr lang="en-GB" sz="2400" dirty="0" err="1"/>
              <a:t>elevilor</a:t>
            </a:r>
            <a:r>
              <a:rPr lang="en-GB" sz="2400" dirty="0"/>
              <a:t>, </a:t>
            </a:r>
          </a:p>
          <a:p>
            <a:pPr marL="342900" lvl="0" indent="-342900">
              <a:buFont typeface="Arial" panose="020B0604020202020204" pitchFamily="34" charset="0"/>
              <a:buChar char="•"/>
            </a:pPr>
            <a:r>
              <a:rPr lang="en-GB" sz="2400" dirty="0" err="1"/>
              <a:t>caracterul</a:t>
            </a:r>
            <a:r>
              <a:rPr lang="en-GB" sz="2400" dirty="0"/>
              <a:t> </a:t>
            </a:r>
            <a:r>
              <a:rPr lang="en-GB" sz="2400" dirty="0" err="1"/>
              <a:t>practic-aplicativ</a:t>
            </a:r>
            <a:r>
              <a:rPr lang="en-GB" sz="2400" dirty="0"/>
              <a:t>, </a:t>
            </a:r>
          </a:p>
          <a:p>
            <a:pPr marL="342900" lvl="0" indent="-342900">
              <a:buFont typeface="Arial" panose="020B0604020202020204" pitchFamily="34" charset="0"/>
              <a:buChar char="•"/>
            </a:pPr>
            <a:r>
              <a:rPr lang="en-GB" sz="2400" dirty="0" err="1"/>
              <a:t>esenţializarea</a:t>
            </a:r>
            <a:r>
              <a:rPr lang="en-GB" sz="2400" dirty="0"/>
              <a:t> </a:t>
            </a:r>
            <a:r>
              <a:rPr lang="en-GB" sz="2400" dirty="0" err="1"/>
              <a:t>conţinuturilor</a:t>
            </a:r>
            <a:r>
              <a:rPr lang="en-GB" sz="2400" dirty="0"/>
              <a:t>, </a:t>
            </a:r>
            <a:endParaRPr lang="ro-RO" sz="2400" dirty="0" smtClean="0"/>
          </a:p>
          <a:p>
            <a:pPr marL="342900" lvl="0" indent="-342900">
              <a:buFont typeface="Arial" panose="020B0604020202020204" pitchFamily="34" charset="0"/>
              <a:buChar char="•"/>
            </a:pPr>
            <a:r>
              <a:rPr lang="en-GB" sz="2400" dirty="0" err="1" smtClean="0"/>
              <a:t>luarea</a:t>
            </a:r>
            <a:r>
              <a:rPr lang="en-GB" sz="2400" dirty="0" smtClean="0"/>
              <a:t> </a:t>
            </a:r>
            <a:r>
              <a:rPr lang="en-GB" sz="2400" dirty="0" err="1"/>
              <a:t>în</a:t>
            </a:r>
            <a:r>
              <a:rPr lang="en-GB" sz="2400" dirty="0"/>
              <a:t> </a:t>
            </a:r>
            <a:r>
              <a:rPr lang="en-GB" sz="2400" dirty="0" err="1"/>
              <a:t>considerare</a:t>
            </a:r>
            <a:r>
              <a:rPr lang="en-GB" sz="2400" dirty="0"/>
              <a:t> </a:t>
            </a:r>
            <a:r>
              <a:rPr lang="en-GB" sz="2400" dirty="0" smtClean="0"/>
              <a:t>a</a:t>
            </a:r>
            <a:endParaRPr lang="ro-RO" sz="2400" dirty="0" smtClean="0"/>
          </a:p>
          <a:p>
            <a:pPr marL="342900" lvl="0" indent="-342900">
              <a:buFont typeface="Arial" panose="020B0604020202020204" pitchFamily="34" charset="0"/>
              <a:buChar char="•"/>
            </a:pPr>
            <a:r>
              <a:rPr lang="en-GB" sz="2400" dirty="0" err="1" smtClean="0"/>
              <a:t>particularităţilor</a:t>
            </a:r>
            <a:r>
              <a:rPr lang="en-GB" sz="2400" dirty="0" smtClean="0"/>
              <a:t> </a:t>
            </a:r>
            <a:r>
              <a:rPr lang="en-GB" sz="2400" dirty="0"/>
              <a:t>de </a:t>
            </a:r>
            <a:r>
              <a:rPr lang="en-GB" sz="2400" dirty="0" err="1"/>
              <a:t>vârstă</a:t>
            </a:r>
            <a:r>
              <a:rPr lang="en-GB" sz="2400" dirty="0"/>
              <a:t> </a:t>
            </a:r>
            <a:r>
              <a:rPr lang="en-GB" sz="2400" dirty="0" err="1"/>
              <a:t>şi</a:t>
            </a:r>
            <a:r>
              <a:rPr lang="en-GB" sz="2400" dirty="0"/>
              <a:t> </a:t>
            </a:r>
            <a:r>
              <a:rPr lang="en-GB" sz="2400" dirty="0" err="1"/>
              <a:t>psihologice</a:t>
            </a:r>
            <a:r>
              <a:rPr lang="en-GB" sz="2400" dirty="0"/>
              <a:t> ale </a:t>
            </a:r>
            <a:r>
              <a:rPr lang="en-GB" sz="2400" dirty="0" err="1" smtClean="0"/>
              <a:t>elevilor</a:t>
            </a:r>
            <a:endParaRPr lang="ro-RO" sz="2400" dirty="0" smtClean="0"/>
          </a:p>
          <a:p>
            <a:pPr marL="342900" lvl="0" indent="-342900">
              <a:buFont typeface="Arial" panose="020B0604020202020204" pitchFamily="34" charset="0"/>
              <a:buChar char="•"/>
            </a:pPr>
            <a:r>
              <a:rPr lang="en-GB" sz="2400" dirty="0" err="1" smtClean="0"/>
              <a:t>activarea</a:t>
            </a:r>
            <a:r>
              <a:rPr lang="en-GB" sz="2400" dirty="0" smtClean="0"/>
              <a:t> </a:t>
            </a:r>
            <a:r>
              <a:rPr lang="en-GB" sz="2400" dirty="0" err="1"/>
              <a:t>şi</a:t>
            </a:r>
            <a:r>
              <a:rPr lang="en-GB" sz="2400" dirty="0"/>
              <a:t> </a:t>
            </a:r>
            <a:r>
              <a:rPr lang="en-GB" sz="2400" dirty="0" err="1"/>
              <a:t>valorizarea</a:t>
            </a:r>
            <a:r>
              <a:rPr lang="en-GB" sz="2400" dirty="0"/>
              <a:t> </a:t>
            </a:r>
            <a:r>
              <a:rPr lang="en-GB" sz="2400" dirty="0" err="1"/>
              <a:t>competenţelor</a:t>
            </a:r>
            <a:r>
              <a:rPr lang="en-GB" sz="2400" dirty="0"/>
              <a:t> </a:t>
            </a:r>
            <a:r>
              <a:rPr lang="en-GB" sz="2400" dirty="0" err="1"/>
              <a:t>dobândite</a:t>
            </a:r>
            <a:r>
              <a:rPr lang="en-GB" sz="2400" dirty="0"/>
              <a:t> anterior de </a:t>
            </a:r>
            <a:r>
              <a:rPr lang="en-GB" sz="2400" dirty="0" err="1"/>
              <a:t>către</a:t>
            </a:r>
            <a:r>
              <a:rPr lang="en-GB" sz="2400" dirty="0"/>
              <a:t> </a:t>
            </a:r>
            <a:r>
              <a:rPr lang="en-GB" sz="2400" dirty="0" err="1" smtClean="0"/>
              <a:t>aceştia</a:t>
            </a:r>
            <a:r>
              <a:rPr lang="en-GB" sz="2400" dirty="0" smtClean="0"/>
              <a:t>,</a:t>
            </a:r>
            <a:endParaRPr lang="ro-RO" sz="2400" dirty="0" smtClean="0"/>
          </a:p>
          <a:p>
            <a:pPr marL="342900" lvl="0" indent="-342900">
              <a:buFont typeface="Arial" panose="020B0604020202020204" pitchFamily="34" charset="0"/>
              <a:buChar char="•"/>
            </a:pPr>
            <a:r>
              <a:rPr lang="en-GB" sz="2400" dirty="0" err="1" smtClean="0"/>
              <a:t>reducerea</a:t>
            </a:r>
            <a:r>
              <a:rPr lang="en-GB" sz="2400" dirty="0" smtClean="0"/>
              <a:t> </a:t>
            </a:r>
            <a:r>
              <a:rPr lang="en-GB" sz="2400" dirty="0" err="1"/>
              <a:t>timpului</a:t>
            </a:r>
            <a:r>
              <a:rPr lang="en-GB" sz="2400" dirty="0"/>
              <a:t> de </a:t>
            </a:r>
            <a:r>
              <a:rPr lang="en-GB" sz="2400" dirty="0" err="1"/>
              <a:t>studiu</a:t>
            </a:r>
            <a:r>
              <a:rPr lang="en-GB" sz="2400" dirty="0"/>
              <a:t>. </a:t>
            </a:r>
          </a:p>
        </p:txBody>
      </p:sp>
    </p:spTree>
    <p:extLst>
      <p:ext uri="{BB962C8B-B14F-4D97-AF65-F5344CB8AC3E}">
        <p14:creationId xmlns:p14="http://schemas.microsoft.com/office/powerpoint/2010/main" val="769343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
            </a:r>
            <a:br>
              <a:rPr lang="vi-VN" dirty="0"/>
            </a:br>
            <a:r>
              <a:rPr lang="vi-VN" dirty="0"/>
              <a:t>Participarea și frecvența în cadrul programului „A doua şansă” pentru învăţământul secundar inferior:</a:t>
            </a:r>
            <a:br>
              <a:rPr lang="vi-VN" dirty="0"/>
            </a:br>
            <a:endParaRPr lang="en-GB" dirty="0"/>
          </a:p>
        </p:txBody>
      </p:sp>
      <p:sp>
        <p:nvSpPr>
          <p:cNvPr id="4" name="Rectangle 3"/>
          <p:cNvSpPr/>
          <p:nvPr/>
        </p:nvSpPr>
        <p:spPr>
          <a:xfrm>
            <a:off x="457200" y="2133599"/>
            <a:ext cx="8077200" cy="2585323"/>
          </a:xfrm>
          <a:prstGeom prst="rect">
            <a:avLst/>
          </a:prstGeom>
        </p:spPr>
        <p:txBody>
          <a:bodyPr wrap="square">
            <a:spAutoFit/>
          </a:bodyPr>
          <a:lstStyle/>
          <a:p>
            <a:endParaRPr lang="vi-VN" dirty="0"/>
          </a:p>
          <a:p>
            <a:endParaRPr lang="ro-RO" dirty="0" smtClean="0">
              <a:solidFill>
                <a:schemeClr val="bg1"/>
              </a:solidFill>
            </a:endParaRPr>
          </a:p>
          <a:p>
            <a:endParaRPr lang="ro-RO" dirty="0">
              <a:solidFill>
                <a:schemeClr val="bg1"/>
              </a:solidFill>
            </a:endParaRPr>
          </a:p>
          <a:p>
            <a:r>
              <a:rPr lang="vi-VN" dirty="0" smtClean="0">
                <a:solidFill>
                  <a:schemeClr val="bg1"/>
                </a:solidFill>
              </a:rPr>
              <a:t>Frecventarea </a:t>
            </a:r>
            <a:r>
              <a:rPr lang="vi-VN" dirty="0">
                <a:solidFill>
                  <a:schemeClr val="bg1"/>
                </a:solidFill>
              </a:rPr>
              <a:t>modulelor este obligatorie </a:t>
            </a:r>
          </a:p>
          <a:p>
            <a:r>
              <a:rPr lang="vi-VN" dirty="0" smtClean="0">
                <a:solidFill>
                  <a:schemeClr val="bg1"/>
                </a:solidFill>
              </a:rPr>
              <a:t>Absenţele </a:t>
            </a:r>
            <a:r>
              <a:rPr lang="vi-VN" dirty="0">
                <a:solidFill>
                  <a:schemeClr val="bg1"/>
                </a:solidFill>
              </a:rPr>
              <a:t>se înregistrează în catalog</a:t>
            </a:r>
          </a:p>
          <a:p>
            <a:r>
              <a:rPr lang="vi-VN" dirty="0" smtClean="0">
                <a:solidFill>
                  <a:schemeClr val="bg1"/>
                </a:solidFill>
              </a:rPr>
              <a:t>Motivarea </a:t>
            </a:r>
            <a:r>
              <a:rPr lang="vi-VN" dirty="0">
                <a:solidFill>
                  <a:schemeClr val="bg1"/>
                </a:solidFill>
              </a:rPr>
              <a:t>absenţelor se face în </a:t>
            </a:r>
            <a:r>
              <a:rPr lang="vi-VN" dirty="0" smtClean="0">
                <a:solidFill>
                  <a:schemeClr val="bg1"/>
                </a:solidFill>
              </a:rPr>
              <a:t>baza</a:t>
            </a:r>
            <a:r>
              <a:rPr lang="ro-RO" dirty="0" smtClean="0">
                <a:solidFill>
                  <a:schemeClr val="bg1"/>
                </a:solidFill>
              </a:rPr>
              <a:t>:</a:t>
            </a:r>
          </a:p>
          <a:p>
            <a:r>
              <a:rPr lang="ro-RO" dirty="0">
                <a:solidFill>
                  <a:schemeClr val="bg1"/>
                </a:solidFill>
              </a:rPr>
              <a:t> </a:t>
            </a:r>
            <a:r>
              <a:rPr lang="ro-RO" dirty="0" smtClean="0">
                <a:solidFill>
                  <a:schemeClr val="bg1"/>
                </a:solidFill>
              </a:rPr>
              <a:t>                 a</a:t>
            </a:r>
            <a:r>
              <a:rPr lang="vi-VN" dirty="0" smtClean="0">
                <a:solidFill>
                  <a:schemeClr val="bg1"/>
                </a:solidFill>
              </a:rPr>
              <a:t> unei </a:t>
            </a:r>
            <a:r>
              <a:rPr lang="vi-VN" dirty="0">
                <a:solidFill>
                  <a:schemeClr val="bg1"/>
                </a:solidFill>
              </a:rPr>
              <a:t>scutiri medicale obţinute în condiţii legale, </a:t>
            </a:r>
          </a:p>
          <a:p>
            <a:r>
              <a:rPr lang="vi-VN" dirty="0">
                <a:solidFill>
                  <a:schemeClr val="bg1"/>
                </a:solidFill>
              </a:rPr>
              <a:t>	a unei învoiri scrise din partea consilierului educativ (dirigintelui) sau </a:t>
            </a:r>
          </a:p>
          <a:p>
            <a:r>
              <a:rPr lang="vi-VN" dirty="0">
                <a:solidFill>
                  <a:schemeClr val="bg1"/>
                </a:solidFill>
              </a:rPr>
              <a:t>	a unei adeverinţe de la locul de muncă, pentru cei care lucrează</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0" y="48768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748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077200" cy="4221163"/>
          </a:xfrm>
        </p:spPr>
        <p:txBody>
          <a:bodyPr/>
          <a:lstStyle/>
          <a:p>
            <a:endParaRPr lang="ro-RO" dirty="0" smtClean="0"/>
          </a:p>
          <a:p>
            <a:r>
              <a:rPr lang="fr-FR" dirty="0" err="1" smtClean="0"/>
              <a:t>Pregătirea</a:t>
            </a:r>
            <a:r>
              <a:rPr lang="fr-FR" dirty="0" smtClean="0"/>
              <a:t> </a:t>
            </a:r>
            <a:r>
              <a:rPr lang="fr-FR" dirty="0" err="1"/>
              <a:t>în</a:t>
            </a:r>
            <a:r>
              <a:rPr lang="fr-FR" dirty="0"/>
              <a:t> </a:t>
            </a:r>
            <a:r>
              <a:rPr lang="fr-FR" dirty="0" err="1"/>
              <a:t>cadrul</a:t>
            </a:r>
            <a:r>
              <a:rPr lang="fr-FR" dirty="0"/>
              <a:t> </a:t>
            </a:r>
            <a:r>
              <a:rPr lang="fr-FR" dirty="0" err="1"/>
              <a:t>programului</a:t>
            </a:r>
            <a:r>
              <a:rPr lang="fr-FR" dirty="0"/>
              <a:t> se </a:t>
            </a:r>
            <a:r>
              <a:rPr lang="fr-FR" dirty="0" err="1"/>
              <a:t>realizează</a:t>
            </a:r>
            <a:r>
              <a:rPr lang="fr-FR" dirty="0"/>
              <a:t> </a:t>
            </a:r>
            <a:r>
              <a:rPr lang="fr-FR" dirty="0" err="1"/>
              <a:t>conform</a:t>
            </a:r>
            <a:r>
              <a:rPr lang="fr-FR" dirty="0"/>
              <a:t> </a:t>
            </a:r>
            <a:r>
              <a:rPr lang="fr-FR" dirty="0" err="1"/>
              <a:t>Planului-cadru</a:t>
            </a:r>
            <a:r>
              <a:rPr lang="fr-FR" dirty="0"/>
              <a:t> de </a:t>
            </a:r>
            <a:r>
              <a:rPr lang="fr-FR" dirty="0" err="1"/>
              <a:t>învățământ</a:t>
            </a:r>
            <a:r>
              <a:rPr lang="fr-FR" dirty="0"/>
              <a:t> </a:t>
            </a:r>
            <a:r>
              <a:rPr lang="fr-FR" dirty="0" err="1"/>
              <a:t>pentru</a:t>
            </a:r>
            <a:r>
              <a:rPr lang="fr-FR" dirty="0"/>
              <a:t> </a:t>
            </a:r>
            <a:r>
              <a:rPr lang="fr-FR" dirty="0" err="1"/>
              <a:t>programul</a:t>
            </a:r>
            <a:r>
              <a:rPr lang="fr-FR" dirty="0"/>
              <a:t> 	”A </a:t>
            </a:r>
            <a:r>
              <a:rPr lang="fr-FR" dirty="0" err="1"/>
              <a:t>doua</a:t>
            </a:r>
            <a:r>
              <a:rPr lang="fr-FR" dirty="0"/>
              <a:t> </a:t>
            </a:r>
            <a:r>
              <a:rPr lang="fr-FR" dirty="0" err="1"/>
              <a:t>șansă</a:t>
            </a:r>
            <a:r>
              <a:rPr lang="fr-FR" dirty="0"/>
              <a:t>” - </a:t>
            </a:r>
            <a:r>
              <a:rPr lang="fr-FR" dirty="0" err="1"/>
              <a:t>învățământ</a:t>
            </a:r>
            <a:r>
              <a:rPr lang="fr-FR" dirty="0"/>
              <a:t> </a:t>
            </a:r>
            <a:r>
              <a:rPr lang="fr-FR" dirty="0" err="1"/>
              <a:t>secundar</a:t>
            </a:r>
            <a:r>
              <a:rPr lang="fr-FR" dirty="0"/>
              <a:t> </a:t>
            </a:r>
            <a:r>
              <a:rPr lang="fr-FR" dirty="0" err="1"/>
              <a:t>inferior</a:t>
            </a:r>
            <a:r>
              <a:rPr lang="fr-FR" dirty="0"/>
              <a:t>, </a:t>
            </a:r>
            <a:r>
              <a:rPr lang="fr-FR" dirty="0" err="1"/>
              <a:t>Anexa</a:t>
            </a:r>
            <a:r>
              <a:rPr lang="fr-FR" dirty="0"/>
              <a:t> 4 la OMECTS nr.5248/2011, </a:t>
            </a:r>
            <a:r>
              <a:rPr lang="fr-FR" dirty="0" err="1"/>
              <a:t>cu</a:t>
            </a:r>
            <a:r>
              <a:rPr lang="fr-FR" dirty="0"/>
              <a:t> </a:t>
            </a:r>
            <a:r>
              <a:rPr lang="fr-FR" dirty="0" err="1"/>
              <a:t>modificările</a:t>
            </a:r>
            <a:r>
              <a:rPr lang="fr-FR" dirty="0"/>
              <a:t> </a:t>
            </a:r>
            <a:r>
              <a:rPr lang="fr-FR" dirty="0" err="1"/>
              <a:t>și</a:t>
            </a:r>
            <a:r>
              <a:rPr lang="fr-FR" dirty="0"/>
              <a:t> </a:t>
            </a:r>
            <a:r>
              <a:rPr lang="fr-FR" dirty="0" err="1"/>
              <a:t>completările</a:t>
            </a:r>
            <a:r>
              <a:rPr lang="fr-FR" dirty="0"/>
              <a:t> </a:t>
            </a:r>
            <a:r>
              <a:rPr lang="fr-FR" dirty="0" err="1"/>
              <a:t>ulterioare</a:t>
            </a: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
            <a:ext cx="40576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75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solidFill>
                  <a:schemeClr val="bg1"/>
                </a:solidFill>
              </a:rPr>
              <a:t>G</a:t>
            </a:r>
            <a:r>
              <a:rPr lang="fr-FR" b="1" dirty="0" err="1">
                <a:solidFill>
                  <a:schemeClr val="bg1"/>
                </a:solidFill>
              </a:rPr>
              <a:t>rup</a:t>
            </a:r>
            <a:r>
              <a:rPr lang="fr-FR" b="1" dirty="0">
                <a:solidFill>
                  <a:schemeClr val="bg1"/>
                </a:solidFill>
              </a:rPr>
              <a:t> </a:t>
            </a:r>
            <a:r>
              <a:rPr lang="fr-FR" b="1" dirty="0" err="1">
                <a:solidFill>
                  <a:schemeClr val="bg1"/>
                </a:solidFill>
              </a:rPr>
              <a:t>țintă</a:t>
            </a:r>
            <a:r>
              <a:rPr lang="fr-FR" b="1" dirty="0">
                <a:solidFill>
                  <a:schemeClr val="bg1"/>
                </a:solidFill>
              </a:rPr>
              <a:t> </a:t>
            </a:r>
            <a:endParaRPr lang="en-GB" dirty="0"/>
          </a:p>
        </p:txBody>
      </p:sp>
      <p:sp>
        <p:nvSpPr>
          <p:cNvPr id="3" name="Content Placeholder 2"/>
          <p:cNvSpPr>
            <a:spLocks noGrp="1"/>
          </p:cNvSpPr>
          <p:nvPr>
            <p:ph idx="1"/>
          </p:nvPr>
        </p:nvSpPr>
        <p:spPr/>
        <p:txBody>
          <a:bodyPr/>
          <a:lstStyle/>
          <a:p>
            <a:r>
              <a:rPr lang="fr-FR" dirty="0">
                <a:solidFill>
                  <a:schemeClr val="bg1"/>
                </a:solidFill>
              </a:rPr>
              <a:t>520 de </a:t>
            </a:r>
            <a:r>
              <a:rPr lang="fr-FR" dirty="0" err="1">
                <a:solidFill>
                  <a:schemeClr val="bg1"/>
                </a:solidFill>
              </a:rPr>
              <a:t>persoane</a:t>
            </a:r>
            <a:r>
              <a:rPr lang="fr-FR" dirty="0">
                <a:solidFill>
                  <a:schemeClr val="bg1"/>
                </a:solidFill>
              </a:rPr>
              <a:t> (</a:t>
            </a:r>
            <a:r>
              <a:rPr lang="fr-FR" dirty="0" err="1">
                <a:solidFill>
                  <a:schemeClr val="bg1"/>
                </a:solidFill>
              </a:rPr>
              <a:t>aparținând</a:t>
            </a:r>
            <a:r>
              <a:rPr lang="fr-FR" dirty="0">
                <a:solidFill>
                  <a:schemeClr val="bg1"/>
                </a:solidFill>
              </a:rPr>
              <a:t> </a:t>
            </a:r>
            <a:r>
              <a:rPr lang="fr-FR" dirty="0" err="1">
                <a:solidFill>
                  <a:schemeClr val="bg1"/>
                </a:solidFill>
              </a:rPr>
              <a:t>categoriei</a:t>
            </a:r>
            <a:r>
              <a:rPr lang="fr-FR" dirty="0">
                <a:solidFill>
                  <a:schemeClr val="bg1"/>
                </a:solidFill>
              </a:rPr>
              <a:t> “</a:t>
            </a:r>
            <a:r>
              <a:rPr lang="fr-FR" dirty="0" err="1">
                <a:solidFill>
                  <a:schemeClr val="bg1"/>
                </a:solidFill>
              </a:rPr>
              <a:t>personal</a:t>
            </a:r>
            <a:r>
              <a:rPr lang="fr-FR" dirty="0">
                <a:solidFill>
                  <a:schemeClr val="bg1"/>
                </a:solidFill>
              </a:rPr>
              <a:t> </a:t>
            </a:r>
            <a:r>
              <a:rPr lang="fr-FR" dirty="0" err="1">
                <a:solidFill>
                  <a:schemeClr val="bg1"/>
                </a:solidFill>
              </a:rPr>
              <a:t>didactic</a:t>
            </a:r>
            <a:r>
              <a:rPr lang="fr-FR" dirty="0">
                <a:solidFill>
                  <a:schemeClr val="bg1"/>
                </a:solidFill>
              </a:rPr>
              <a:t>/ </a:t>
            </a:r>
            <a:r>
              <a:rPr lang="fr-FR" dirty="0" err="1">
                <a:solidFill>
                  <a:schemeClr val="bg1"/>
                </a:solidFill>
              </a:rPr>
              <a:t>personal</a:t>
            </a:r>
            <a:r>
              <a:rPr lang="fr-FR" dirty="0">
                <a:solidFill>
                  <a:schemeClr val="bg1"/>
                </a:solidFill>
              </a:rPr>
              <a:t> de </a:t>
            </a:r>
            <a:r>
              <a:rPr lang="fr-FR" dirty="0" err="1">
                <a:solidFill>
                  <a:schemeClr val="bg1"/>
                </a:solidFill>
              </a:rPr>
              <a:t>sprijin</a:t>
            </a:r>
            <a:r>
              <a:rPr lang="fr-FR" dirty="0">
                <a:solidFill>
                  <a:schemeClr val="bg1"/>
                </a:solidFill>
              </a:rPr>
              <a:t> care </a:t>
            </a:r>
            <a:r>
              <a:rPr lang="fr-FR" dirty="0" err="1">
                <a:solidFill>
                  <a:schemeClr val="bg1"/>
                </a:solidFill>
              </a:rPr>
              <a:t>beneficiază</a:t>
            </a:r>
            <a:r>
              <a:rPr lang="fr-FR" dirty="0">
                <a:solidFill>
                  <a:schemeClr val="bg1"/>
                </a:solidFill>
              </a:rPr>
              <a:t> de </a:t>
            </a:r>
            <a:r>
              <a:rPr lang="fr-FR" dirty="0" err="1">
                <a:solidFill>
                  <a:schemeClr val="bg1"/>
                </a:solidFill>
              </a:rPr>
              <a:t>programe</a:t>
            </a:r>
            <a:r>
              <a:rPr lang="fr-FR" dirty="0">
                <a:solidFill>
                  <a:schemeClr val="bg1"/>
                </a:solidFill>
              </a:rPr>
              <a:t> de </a:t>
            </a:r>
            <a:r>
              <a:rPr lang="fr-FR" dirty="0" err="1">
                <a:solidFill>
                  <a:schemeClr val="bg1"/>
                </a:solidFill>
              </a:rPr>
              <a:t>formare</a:t>
            </a:r>
            <a:r>
              <a:rPr lang="fr-FR" dirty="0">
                <a:solidFill>
                  <a:schemeClr val="bg1"/>
                </a:solidFill>
              </a:rPr>
              <a:t>/ </a:t>
            </a:r>
            <a:r>
              <a:rPr lang="fr-FR" dirty="0" err="1">
                <a:solidFill>
                  <a:schemeClr val="bg1"/>
                </a:solidFill>
              </a:rPr>
              <a:t>schimb</a:t>
            </a:r>
            <a:r>
              <a:rPr lang="fr-FR" dirty="0">
                <a:solidFill>
                  <a:schemeClr val="bg1"/>
                </a:solidFill>
              </a:rPr>
              <a:t> de </a:t>
            </a:r>
            <a:r>
              <a:rPr lang="fr-FR" dirty="0" err="1">
                <a:solidFill>
                  <a:schemeClr val="bg1"/>
                </a:solidFill>
              </a:rPr>
              <a:t>bune</a:t>
            </a:r>
            <a:r>
              <a:rPr lang="fr-FR" dirty="0">
                <a:solidFill>
                  <a:schemeClr val="bg1"/>
                </a:solidFill>
              </a:rPr>
              <a:t> </a:t>
            </a:r>
            <a:r>
              <a:rPr lang="fr-FR" dirty="0" err="1">
                <a:solidFill>
                  <a:schemeClr val="bg1"/>
                </a:solidFill>
              </a:rPr>
              <a:t>practici</a:t>
            </a:r>
            <a:r>
              <a:rPr lang="fr-FR" dirty="0">
                <a:solidFill>
                  <a:schemeClr val="bg1"/>
                </a:solidFill>
              </a:rPr>
              <a:t> </a:t>
            </a:r>
            <a:r>
              <a:rPr lang="fr-FR" dirty="0" err="1">
                <a:solidFill>
                  <a:schemeClr val="bg1"/>
                </a:solidFill>
              </a:rPr>
              <a:t>etc</a:t>
            </a:r>
            <a:r>
              <a:rPr lang="fr-FR" dirty="0">
                <a:solidFill>
                  <a:schemeClr val="bg1"/>
                </a:solidFill>
              </a:rPr>
              <a:t>”) </a:t>
            </a:r>
            <a:r>
              <a:rPr lang="fr-FR" dirty="0" err="1">
                <a:solidFill>
                  <a:schemeClr val="bg1"/>
                </a:solidFill>
              </a:rPr>
              <a:t>din</a:t>
            </a:r>
            <a:r>
              <a:rPr lang="fr-FR" dirty="0">
                <a:solidFill>
                  <a:schemeClr val="bg1"/>
                </a:solidFill>
              </a:rPr>
              <a:t> </a:t>
            </a:r>
            <a:r>
              <a:rPr lang="fr-FR" dirty="0" err="1">
                <a:solidFill>
                  <a:schemeClr val="bg1"/>
                </a:solidFill>
              </a:rPr>
              <a:t>unitățile</a:t>
            </a:r>
            <a:r>
              <a:rPr lang="fr-FR" dirty="0">
                <a:solidFill>
                  <a:schemeClr val="bg1"/>
                </a:solidFill>
              </a:rPr>
              <a:t> de </a:t>
            </a:r>
            <a:r>
              <a:rPr lang="fr-FR" dirty="0" err="1">
                <a:solidFill>
                  <a:schemeClr val="bg1"/>
                </a:solidFill>
              </a:rPr>
              <a:t>învățământ</a:t>
            </a:r>
            <a:r>
              <a:rPr lang="fr-FR" dirty="0">
                <a:solidFill>
                  <a:schemeClr val="bg1"/>
                </a:solidFill>
              </a:rPr>
              <a:t> </a:t>
            </a:r>
            <a:r>
              <a:rPr lang="fr-FR" dirty="0" err="1">
                <a:solidFill>
                  <a:schemeClr val="bg1"/>
                </a:solidFill>
              </a:rPr>
              <a:t>preuniversitar</a:t>
            </a:r>
            <a:r>
              <a:rPr lang="fr-FR" dirty="0">
                <a:solidFill>
                  <a:schemeClr val="bg1"/>
                </a:solidFill>
              </a:rPr>
              <a:t> </a:t>
            </a:r>
            <a:r>
              <a:rPr lang="fr-FR" dirty="0" err="1">
                <a:solidFill>
                  <a:schemeClr val="bg1"/>
                </a:solidFill>
              </a:rPr>
              <a:t>și</a:t>
            </a:r>
            <a:r>
              <a:rPr lang="fr-FR" dirty="0">
                <a:solidFill>
                  <a:schemeClr val="bg1"/>
                </a:solidFill>
              </a:rPr>
              <a:t> </a:t>
            </a:r>
            <a:r>
              <a:rPr lang="fr-FR" dirty="0" err="1">
                <a:solidFill>
                  <a:schemeClr val="bg1"/>
                </a:solidFill>
              </a:rPr>
              <a:t>unitățile</a:t>
            </a:r>
            <a:r>
              <a:rPr lang="fr-FR" dirty="0">
                <a:solidFill>
                  <a:schemeClr val="bg1"/>
                </a:solidFill>
              </a:rPr>
              <a:t> </a:t>
            </a:r>
            <a:r>
              <a:rPr lang="fr-FR" dirty="0" err="1">
                <a:solidFill>
                  <a:schemeClr val="bg1"/>
                </a:solidFill>
              </a:rPr>
              <a:t>conexe</a:t>
            </a:r>
            <a:r>
              <a:rPr lang="fr-FR" dirty="0">
                <a:solidFill>
                  <a:schemeClr val="bg1"/>
                </a:solidFill>
              </a:rPr>
              <a:t> </a:t>
            </a:r>
            <a:r>
              <a:rPr lang="fr-FR" dirty="0" err="1">
                <a:solidFill>
                  <a:schemeClr val="bg1"/>
                </a:solidFill>
              </a:rPr>
              <a:t>din</a:t>
            </a:r>
            <a:r>
              <a:rPr lang="fr-FR" dirty="0">
                <a:solidFill>
                  <a:schemeClr val="bg1"/>
                </a:solidFill>
              </a:rPr>
              <a:t> </a:t>
            </a:r>
            <a:r>
              <a:rPr lang="fr-FR" dirty="0" err="1">
                <a:solidFill>
                  <a:schemeClr val="bg1"/>
                </a:solidFill>
              </a:rPr>
              <a:t>judetul</a:t>
            </a:r>
            <a:r>
              <a:rPr lang="fr-FR" dirty="0">
                <a:solidFill>
                  <a:schemeClr val="bg1"/>
                </a:solidFill>
              </a:rPr>
              <a:t> Dolj</a:t>
            </a:r>
            <a:r>
              <a:rPr lang="fr-FR" dirty="0" smtClean="0">
                <a:solidFill>
                  <a:schemeClr val="bg1"/>
                </a:solidFill>
              </a:rPr>
              <a:t>.</a:t>
            </a:r>
            <a:endParaRPr lang="en-GB" dirty="0">
              <a:solidFill>
                <a:schemeClr val="bg1"/>
              </a:solidFill>
            </a:endParaRP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95800"/>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03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fr-FR" dirty="0" err="1" smtClean="0"/>
              <a:t>Întregul</a:t>
            </a:r>
            <a:r>
              <a:rPr lang="fr-FR" dirty="0" smtClean="0"/>
              <a:t> </a:t>
            </a:r>
            <a:r>
              <a:rPr lang="fr-FR" dirty="0"/>
              <a:t>program este </a:t>
            </a:r>
            <a:r>
              <a:rPr lang="fr-FR" dirty="0" err="1"/>
              <a:t>echivalat</a:t>
            </a:r>
            <a:r>
              <a:rPr lang="fr-FR" dirty="0"/>
              <a:t> </a:t>
            </a:r>
            <a:r>
              <a:rPr lang="fr-FR" dirty="0" err="1"/>
              <a:t>cu</a:t>
            </a:r>
            <a:r>
              <a:rPr lang="fr-FR" dirty="0"/>
              <a:t> 100 de </a:t>
            </a:r>
            <a:r>
              <a:rPr lang="fr-FR" dirty="0" err="1"/>
              <a:t>credite</a:t>
            </a:r>
            <a:r>
              <a:rPr lang="fr-FR" dirty="0"/>
              <a:t>, </a:t>
            </a:r>
            <a:r>
              <a:rPr lang="fr-FR" dirty="0" err="1"/>
              <a:t>conform</a:t>
            </a:r>
            <a:r>
              <a:rPr lang="fr-FR" dirty="0"/>
              <a:t> </a:t>
            </a:r>
            <a:r>
              <a:rPr lang="fr-FR" dirty="0" err="1"/>
              <a:t>planului-cadru</a:t>
            </a:r>
            <a:r>
              <a:rPr lang="fr-FR" dirty="0"/>
              <a:t> </a:t>
            </a:r>
            <a:r>
              <a:rPr lang="fr-FR" dirty="0" err="1"/>
              <a:t>pentru</a:t>
            </a:r>
            <a:r>
              <a:rPr lang="fr-FR" dirty="0"/>
              <a:t> </a:t>
            </a:r>
            <a:r>
              <a:rPr lang="fr-FR" dirty="0" err="1"/>
              <a:t>programul</a:t>
            </a:r>
            <a:r>
              <a:rPr lang="fr-FR" dirty="0"/>
              <a:t> „A </a:t>
            </a:r>
            <a:r>
              <a:rPr lang="fr-FR" dirty="0" err="1"/>
              <a:t>doua</a:t>
            </a:r>
            <a:r>
              <a:rPr lang="fr-FR" dirty="0"/>
              <a:t> </a:t>
            </a:r>
            <a:r>
              <a:rPr lang="fr-FR" dirty="0" err="1"/>
              <a:t>şansă</a:t>
            </a:r>
            <a:r>
              <a:rPr lang="fr-FR" dirty="0"/>
              <a:t>” </a:t>
            </a:r>
            <a:r>
              <a:rPr lang="fr-FR" dirty="0" err="1"/>
              <a:t>din</a:t>
            </a:r>
            <a:r>
              <a:rPr lang="fr-FR" dirty="0"/>
              <a:t> </a:t>
            </a:r>
            <a:r>
              <a:rPr lang="fr-FR" dirty="0" err="1"/>
              <a:t>cadrul</a:t>
            </a:r>
            <a:r>
              <a:rPr lang="fr-FR" dirty="0"/>
              <a:t> </a:t>
            </a:r>
            <a:r>
              <a:rPr lang="fr-FR" dirty="0" err="1"/>
              <a:t>Proiectului</a:t>
            </a:r>
            <a:r>
              <a:rPr lang="fr-FR" dirty="0"/>
              <a:t> „</a:t>
            </a:r>
            <a:r>
              <a:rPr lang="fr-FR" dirty="0" err="1"/>
              <a:t>Acces</a:t>
            </a:r>
            <a:r>
              <a:rPr lang="fr-FR" dirty="0"/>
              <a:t> la </a:t>
            </a:r>
            <a:r>
              <a:rPr lang="fr-FR" dirty="0" err="1"/>
              <a:t>programe</a:t>
            </a:r>
            <a:r>
              <a:rPr lang="fr-FR" dirty="0"/>
              <a:t> de </a:t>
            </a:r>
            <a:r>
              <a:rPr lang="fr-FR" dirty="0" err="1"/>
              <a:t>educație</a:t>
            </a:r>
            <a:r>
              <a:rPr lang="fr-FR" dirty="0"/>
              <a:t> </a:t>
            </a:r>
            <a:r>
              <a:rPr lang="fr-FR" dirty="0" err="1"/>
              <a:t>și</a:t>
            </a:r>
            <a:r>
              <a:rPr lang="fr-FR" dirty="0"/>
              <a:t> </a:t>
            </a:r>
            <a:r>
              <a:rPr lang="fr-FR" dirty="0" err="1"/>
              <a:t>formare</a:t>
            </a:r>
            <a:r>
              <a:rPr lang="fr-FR" dirty="0"/>
              <a:t> </a:t>
            </a:r>
            <a:r>
              <a:rPr lang="fr-FR" dirty="0" err="1"/>
              <a:t>profesională</a:t>
            </a:r>
            <a:r>
              <a:rPr lang="fr-FR" dirty="0"/>
              <a:t> </a:t>
            </a:r>
            <a:r>
              <a:rPr lang="fr-FR" dirty="0" err="1"/>
              <a:t>pentru</a:t>
            </a:r>
            <a:r>
              <a:rPr lang="fr-FR" dirty="0"/>
              <a:t> </a:t>
            </a:r>
            <a:r>
              <a:rPr lang="fr-FR" dirty="0" err="1"/>
              <a:t>tinerii</a:t>
            </a:r>
            <a:r>
              <a:rPr lang="fr-FR" dirty="0"/>
              <a:t> </a:t>
            </a:r>
            <a:r>
              <a:rPr lang="fr-FR" dirty="0" err="1"/>
              <a:t>și</a:t>
            </a:r>
            <a:r>
              <a:rPr lang="fr-FR" dirty="0"/>
              <a:t> </a:t>
            </a:r>
            <a:r>
              <a:rPr lang="fr-FR" dirty="0" err="1"/>
              <a:t>adulții</a:t>
            </a:r>
            <a:r>
              <a:rPr lang="fr-FR" dirty="0"/>
              <a:t> </a:t>
            </a:r>
            <a:r>
              <a:rPr lang="fr-FR" dirty="0" err="1"/>
              <a:t>din</a:t>
            </a:r>
            <a:r>
              <a:rPr lang="fr-FR" dirty="0"/>
              <a:t> </a:t>
            </a:r>
            <a:r>
              <a:rPr lang="fr-FR" dirty="0" err="1"/>
              <a:t>județul</a:t>
            </a:r>
            <a:r>
              <a:rPr lang="fr-FR" dirty="0"/>
              <a:t> Dolj care au </a:t>
            </a:r>
            <a:r>
              <a:rPr lang="fr-FR" dirty="0" err="1"/>
              <a:t>părăsit</a:t>
            </a:r>
            <a:r>
              <a:rPr lang="fr-FR" dirty="0"/>
              <a:t> </a:t>
            </a:r>
            <a:r>
              <a:rPr lang="fr-FR" dirty="0" err="1"/>
              <a:t>timpuriu</a:t>
            </a:r>
            <a:r>
              <a:rPr lang="fr-FR" dirty="0"/>
              <a:t> </a:t>
            </a:r>
            <a:r>
              <a:rPr lang="fr-FR" dirty="0" err="1"/>
              <a:t>școala</a:t>
            </a:r>
            <a:r>
              <a:rPr lang="fr-FR" dirty="0"/>
              <a:t> (II)” </a:t>
            </a:r>
            <a:r>
              <a:rPr lang="fr-FR" dirty="0" err="1"/>
              <a:t>pentru</a:t>
            </a:r>
            <a:r>
              <a:rPr lang="fr-FR" dirty="0"/>
              <a:t> </a:t>
            </a:r>
            <a:r>
              <a:rPr lang="fr-FR" dirty="0" err="1"/>
              <a:t>învăţământul</a:t>
            </a:r>
            <a:r>
              <a:rPr lang="fr-FR" dirty="0"/>
              <a:t> </a:t>
            </a:r>
            <a:r>
              <a:rPr lang="fr-FR" dirty="0" err="1"/>
              <a:t>secundar</a:t>
            </a:r>
            <a:r>
              <a:rPr lang="fr-FR" dirty="0"/>
              <a:t> </a:t>
            </a:r>
            <a:r>
              <a:rPr lang="fr-FR" dirty="0" err="1"/>
              <a:t>inferior</a:t>
            </a:r>
            <a:r>
              <a:rPr lang="fr-FR" dirty="0"/>
              <a:t>. </a:t>
            </a:r>
            <a:endParaRPr lang="ro-RO" dirty="0" smtClean="0"/>
          </a:p>
          <a:p>
            <a:pPr algn="just"/>
            <a:r>
              <a:rPr lang="fr-FR" dirty="0" smtClean="0"/>
              <a:t>La </a:t>
            </a:r>
            <a:r>
              <a:rPr lang="fr-FR" dirty="0" err="1"/>
              <a:t>acest</a:t>
            </a:r>
            <a:r>
              <a:rPr lang="fr-FR" dirty="0"/>
              <a:t> </a:t>
            </a:r>
            <a:r>
              <a:rPr lang="fr-FR" dirty="0" err="1"/>
              <a:t>număr</a:t>
            </a:r>
            <a:r>
              <a:rPr lang="fr-FR" dirty="0"/>
              <a:t> de </a:t>
            </a:r>
            <a:r>
              <a:rPr lang="fr-FR" dirty="0" err="1"/>
              <a:t>credite</a:t>
            </a:r>
            <a:r>
              <a:rPr lang="fr-FR" dirty="0"/>
              <a:t>, se </a:t>
            </a:r>
            <a:r>
              <a:rPr lang="fr-FR" dirty="0" err="1"/>
              <a:t>adaugă</a:t>
            </a:r>
            <a:r>
              <a:rPr lang="fr-FR" dirty="0"/>
              <a:t> </a:t>
            </a:r>
            <a:r>
              <a:rPr lang="fr-FR" dirty="0" err="1"/>
              <a:t>creditele</a:t>
            </a:r>
            <a:r>
              <a:rPr lang="fr-FR" dirty="0"/>
              <a:t> </a:t>
            </a:r>
            <a:r>
              <a:rPr lang="fr-FR" dirty="0" err="1"/>
              <a:t>corespunzătoare</a:t>
            </a:r>
            <a:r>
              <a:rPr lang="fr-FR" dirty="0"/>
              <a:t>  </a:t>
            </a:r>
            <a:r>
              <a:rPr lang="fr-FR" dirty="0" err="1"/>
              <a:t>parcurgerii</a:t>
            </a:r>
            <a:r>
              <a:rPr lang="fr-FR" dirty="0"/>
              <a:t>  </a:t>
            </a:r>
            <a:r>
              <a:rPr lang="fr-FR" dirty="0" err="1"/>
              <a:t>celor</a:t>
            </a:r>
            <a:r>
              <a:rPr lang="fr-FR" dirty="0"/>
              <a:t>  720  de  ore  </a:t>
            </a:r>
            <a:r>
              <a:rPr lang="fr-FR" dirty="0" err="1"/>
              <a:t>din</a:t>
            </a:r>
            <a:r>
              <a:rPr lang="fr-FR" dirty="0"/>
              <a:t>  </a:t>
            </a:r>
            <a:r>
              <a:rPr lang="fr-FR" dirty="0" err="1"/>
              <a:t>stagiile</a:t>
            </a:r>
            <a:r>
              <a:rPr lang="fr-FR" dirty="0"/>
              <a:t>  de  </a:t>
            </a:r>
            <a:r>
              <a:rPr lang="fr-FR" dirty="0" err="1"/>
              <a:t>practică</a:t>
            </a:r>
            <a:r>
              <a:rPr lang="fr-FR" dirty="0"/>
              <a:t>,  </a:t>
            </a:r>
            <a:r>
              <a:rPr lang="fr-FR" dirty="0" err="1"/>
              <a:t>respectiv</a:t>
            </a:r>
            <a:r>
              <a:rPr lang="fr-FR" dirty="0"/>
              <a:t>  </a:t>
            </a:r>
            <a:r>
              <a:rPr lang="fr-FR" dirty="0" err="1"/>
              <a:t>creditele</a:t>
            </a:r>
            <a:r>
              <a:rPr lang="fr-FR" dirty="0"/>
              <a:t> </a:t>
            </a:r>
            <a:r>
              <a:rPr lang="fr-FR" dirty="0" err="1"/>
              <a:t>alocate</a:t>
            </a:r>
            <a:r>
              <a:rPr lang="fr-FR" dirty="0"/>
              <a:t> </a:t>
            </a:r>
            <a:r>
              <a:rPr lang="fr-FR" dirty="0" err="1"/>
              <a:t>studiului</a:t>
            </a:r>
            <a:r>
              <a:rPr lang="fr-FR" dirty="0"/>
              <a:t> </a:t>
            </a:r>
            <a:r>
              <a:rPr lang="fr-FR" dirty="0" err="1"/>
              <a:t>Limbii</a:t>
            </a:r>
            <a:r>
              <a:rPr lang="fr-FR" dirty="0"/>
              <a:t> </a:t>
            </a:r>
            <a:r>
              <a:rPr lang="fr-FR" dirty="0" err="1"/>
              <a:t>și</a:t>
            </a:r>
            <a:r>
              <a:rPr lang="fr-FR" dirty="0"/>
              <a:t> </a:t>
            </a:r>
            <a:r>
              <a:rPr lang="fr-FR" dirty="0" err="1"/>
              <a:t>literaturii</a:t>
            </a:r>
            <a:r>
              <a:rPr lang="fr-FR" dirty="0"/>
              <a:t> materne, </a:t>
            </a:r>
            <a:r>
              <a:rPr lang="fr-FR" dirty="0" err="1"/>
              <a:t>în</a:t>
            </a:r>
            <a:r>
              <a:rPr lang="fr-FR" dirty="0"/>
              <a:t> </a:t>
            </a:r>
            <a:r>
              <a:rPr lang="fr-FR" dirty="0" err="1"/>
              <a:t>cazul</a:t>
            </a:r>
            <a:r>
              <a:rPr lang="fr-FR" dirty="0"/>
              <a:t> </a:t>
            </a:r>
            <a:r>
              <a:rPr lang="fr-FR" dirty="0" err="1"/>
              <a:t>în</a:t>
            </a:r>
            <a:r>
              <a:rPr lang="fr-FR" dirty="0"/>
              <a:t> care </a:t>
            </a:r>
            <a:r>
              <a:rPr lang="fr-FR" dirty="0" err="1"/>
              <a:t>programul</a:t>
            </a:r>
            <a:r>
              <a:rPr lang="fr-FR" dirty="0"/>
              <a:t> se </a:t>
            </a:r>
            <a:r>
              <a:rPr lang="fr-FR" dirty="0" err="1"/>
              <a:t>desfăşoară</a:t>
            </a:r>
            <a:r>
              <a:rPr lang="fr-FR" dirty="0"/>
              <a:t> </a:t>
            </a:r>
            <a:r>
              <a:rPr lang="fr-FR" dirty="0" err="1"/>
              <a:t>în</a:t>
            </a:r>
            <a:r>
              <a:rPr lang="fr-FR" dirty="0"/>
              <a:t> </a:t>
            </a:r>
            <a:r>
              <a:rPr lang="fr-FR" dirty="0" err="1"/>
              <a:t>una</a:t>
            </a:r>
            <a:r>
              <a:rPr lang="fr-FR" dirty="0"/>
              <a:t> </a:t>
            </a:r>
            <a:r>
              <a:rPr lang="fr-FR" dirty="0" err="1"/>
              <a:t>din</a:t>
            </a:r>
            <a:r>
              <a:rPr lang="fr-FR" dirty="0"/>
              <a:t>   </a:t>
            </a:r>
            <a:r>
              <a:rPr lang="fr-FR" dirty="0" err="1"/>
              <a:t>limbile</a:t>
            </a:r>
            <a:r>
              <a:rPr lang="fr-FR" dirty="0"/>
              <a:t>   </a:t>
            </a:r>
            <a:r>
              <a:rPr lang="fr-FR" dirty="0" err="1"/>
              <a:t>minorităţilor</a:t>
            </a:r>
            <a:r>
              <a:rPr lang="fr-FR" dirty="0"/>
              <a:t>   </a:t>
            </a:r>
            <a:r>
              <a:rPr lang="fr-FR" dirty="0" err="1"/>
              <a:t>naţionale</a:t>
            </a:r>
            <a:r>
              <a:rPr lang="fr-FR" dirty="0"/>
              <a:t>. </a:t>
            </a:r>
            <a:endParaRPr lang="en-GB" dirty="0"/>
          </a:p>
        </p:txBody>
      </p:sp>
    </p:spTree>
    <p:extLst>
      <p:ext uri="{BB962C8B-B14F-4D97-AF65-F5344CB8AC3E}">
        <p14:creationId xmlns:p14="http://schemas.microsoft.com/office/powerpoint/2010/main" val="1274715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914400"/>
          </a:xfrm>
        </p:spPr>
        <p:txBody>
          <a:bodyPr>
            <a:normAutofit fontScale="90000"/>
          </a:bodyPr>
          <a:lstStyle/>
          <a:p>
            <a:r>
              <a:rPr lang="ro-RO" b="1" dirty="0" smtClean="0"/>
              <a:t/>
            </a:r>
            <a:br>
              <a:rPr lang="ro-RO" b="1" dirty="0" smtClean="0"/>
            </a:br>
            <a:r>
              <a:rPr lang="fr-FR" b="1" dirty="0" err="1" smtClean="0"/>
              <a:t>Planul-cadru</a:t>
            </a:r>
            <a:r>
              <a:rPr lang="fr-FR" b="1" dirty="0" smtClean="0"/>
              <a:t> </a:t>
            </a:r>
            <a:r>
              <a:rPr lang="fr-FR" b="1" dirty="0" err="1"/>
              <a:t>pentru</a:t>
            </a:r>
            <a:r>
              <a:rPr lang="fr-FR" b="1" dirty="0"/>
              <a:t> </a:t>
            </a:r>
            <a:r>
              <a:rPr lang="fr-FR" b="1" dirty="0" err="1"/>
              <a:t>educaţia</a:t>
            </a:r>
            <a:r>
              <a:rPr lang="fr-FR" b="1" dirty="0"/>
              <a:t> de </a:t>
            </a:r>
            <a:r>
              <a:rPr lang="fr-FR" b="1" dirty="0" err="1"/>
              <a:t>bază</a:t>
            </a:r>
            <a:r>
              <a:rPr lang="en-GB" dirty="0"/>
              <a:t/>
            </a:r>
            <a:br>
              <a:rPr lang="en-GB" dirty="0"/>
            </a:br>
            <a:endParaRPr lang="en-GB" dirty="0"/>
          </a:p>
        </p:txBody>
      </p:sp>
      <p:sp>
        <p:nvSpPr>
          <p:cNvPr id="3" name="Content Placeholder 2"/>
          <p:cNvSpPr>
            <a:spLocks noGrp="1"/>
          </p:cNvSpPr>
          <p:nvPr>
            <p:ph idx="1"/>
          </p:nvPr>
        </p:nvSpPr>
        <p:spPr>
          <a:xfrm>
            <a:off x="228600" y="1143000"/>
            <a:ext cx="8686800" cy="4983163"/>
          </a:xfrm>
        </p:spPr>
        <p:txBody>
          <a:bodyPr/>
          <a:lstStyle/>
          <a:p>
            <a:r>
              <a:rPr lang="fr-FR" dirty="0"/>
              <a:t>I. Aria </a:t>
            </a:r>
            <a:r>
              <a:rPr lang="fr-FR" dirty="0" err="1"/>
              <a:t>curriculară</a:t>
            </a:r>
            <a:r>
              <a:rPr lang="fr-FR" dirty="0"/>
              <a:t> „</a:t>
            </a:r>
            <a:r>
              <a:rPr lang="fr-FR" dirty="0" err="1"/>
              <a:t>Limbă</a:t>
            </a:r>
            <a:r>
              <a:rPr lang="fr-FR" dirty="0"/>
              <a:t> </a:t>
            </a:r>
            <a:r>
              <a:rPr lang="fr-FR" dirty="0" err="1"/>
              <a:t>şi</a:t>
            </a:r>
            <a:r>
              <a:rPr lang="fr-FR" dirty="0"/>
              <a:t> </a:t>
            </a:r>
            <a:r>
              <a:rPr lang="fr-FR" dirty="0" err="1"/>
              <a:t>comunicare</a:t>
            </a:r>
            <a:r>
              <a:rPr lang="fr-FR" dirty="0" smtClean="0"/>
              <a:t>”</a:t>
            </a:r>
            <a:endParaRPr lang="ro-RO" dirty="0" smtClean="0"/>
          </a:p>
          <a:p>
            <a:endParaRPr lang="ro-RO" dirty="0" smtClean="0"/>
          </a:p>
          <a:p>
            <a:r>
              <a:rPr lang="fr-FR" dirty="0"/>
              <a:t>1. </a:t>
            </a:r>
            <a:r>
              <a:rPr lang="fr-FR" dirty="0" err="1"/>
              <a:t>Limba</a:t>
            </a:r>
            <a:r>
              <a:rPr lang="fr-FR" dirty="0"/>
              <a:t> </a:t>
            </a:r>
            <a:r>
              <a:rPr lang="fr-FR" dirty="0" err="1"/>
              <a:t>şi</a:t>
            </a:r>
            <a:r>
              <a:rPr lang="fr-FR" dirty="0"/>
              <a:t> </a:t>
            </a:r>
            <a:r>
              <a:rPr lang="fr-FR" dirty="0" err="1"/>
              <a:t>literatura</a:t>
            </a:r>
            <a:r>
              <a:rPr lang="fr-FR" dirty="0"/>
              <a:t> </a:t>
            </a:r>
            <a:r>
              <a:rPr lang="fr-FR" dirty="0" err="1"/>
              <a:t>română</a:t>
            </a:r>
            <a:r>
              <a:rPr lang="fr-FR" dirty="0"/>
              <a:t>: </a:t>
            </a:r>
            <a:r>
              <a:rPr lang="fr-FR" dirty="0" err="1"/>
              <a:t>modulele</a:t>
            </a:r>
            <a:r>
              <a:rPr lang="fr-FR" dirty="0"/>
              <a:t> M1, M2 </a:t>
            </a:r>
            <a:r>
              <a:rPr lang="fr-FR" dirty="0" err="1"/>
              <a:t>şi</a:t>
            </a:r>
            <a:r>
              <a:rPr lang="fr-FR" dirty="0"/>
              <a:t> M3;</a:t>
            </a:r>
            <a:endParaRPr lang="en-GB" dirty="0"/>
          </a:p>
          <a:p>
            <a:r>
              <a:rPr lang="fr-FR" dirty="0"/>
              <a:t>2. </a:t>
            </a:r>
            <a:r>
              <a:rPr lang="fr-FR" dirty="0" err="1"/>
              <a:t>Limba</a:t>
            </a:r>
            <a:r>
              <a:rPr lang="fr-FR" dirty="0"/>
              <a:t> </a:t>
            </a:r>
            <a:r>
              <a:rPr lang="fr-FR" dirty="0" err="1"/>
              <a:t>modernă</a:t>
            </a:r>
            <a:r>
              <a:rPr lang="fr-FR" dirty="0"/>
              <a:t> 1: </a:t>
            </a:r>
            <a:r>
              <a:rPr lang="fr-FR" dirty="0" err="1"/>
              <a:t>modulele</a:t>
            </a:r>
            <a:r>
              <a:rPr lang="fr-FR" dirty="0"/>
              <a:t> M1, M2 </a:t>
            </a:r>
            <a:r>
              <a:rPr lang="fr-FR" dirty="0" err="1"/>
              <a:t>şi</a:t>
            </a:r>
            <a:r>
              <a:rPr lang="fr-FR" dirty="0"/>
              <a:t> M3;</a:t>
            </a:r>
            <a:endParaRPr lang="en-GB" dirty="0"/>
          </a:p>
          <a:p>
            <a:r>
              <a:rPr lang="fr-FR" dirty="0"/>
              <a:t>3. </a:t>
            </a:r>
            <a:r>
              <a:rPr lang="fr-FR" dirty="0" err="1"/>
              <a:t>Limba</a:t>
            </a:r>
            <a:r>
              <a:rPr lang="fr-FR" dirty="0"/>
              <a:t> </a:t>
            </a:r>
            <a:r>
              <a:rPr lang="fr-FR" dirty="0" err="1"/>
              <a:t>modernă</a:t>
            </a:r>
            <a:r>
              <a:rPr lang="fr-FR" dirty="0"/>
              <a:t> 2: </a:t>
            </a:r>
            <a:r>
              <a:rPr lang="fr-FR" dirty="0" err="1"/>
              <a:t>modulele</a:t>
            </a:r>
            <a:r>
              <a:rPr lang="fr-FR" dirty="0"/>
              <a:t> M1, M2 </a:t>
            </a:r>
            <a:r>
              <a:rPr lang="fr-FR" dirty="0" err="1"/>
              <a:t>şi</a:t>
            </a:r>
            <a:r>
              <a:rPr lang="fr-FR" dirty="0"/>
              <a:t> M3;</a:t>
            </a:r>
            <a:endParaRPr lang="en-GB" dirty="0"/>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050" y="46482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40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II. Aria </a:t>
            </a:r>
            <a:r>
              <a:rPr lang="en-GB" dirty="0" err="1"/>
              <a:t>curriculară</a:t>
            </a:r>
            <a:r>
              <a:rPr lang="en-GB" dirty="0"/>
              <a:t> „</a:t>
            </a:r>
            <a:r>
              <a:rPr lang="en-GB" dirty="0" err="1"/>
              <a:t>Matematică</a:t>
            </a:r>
            <a:r>
              <a:rPr lang="en-GB" dirty="0"/>
              <a:t> </a:t>
            </a:r>
            <a:r>
              <a:rPr lang="en-GB" dirty="0" err="1"/>
              <a:t>şi</a:t>
            </a:r>
            <a:r>
              <a:rPr lang="en-GB" dirty="0"/>
              <a:t> </a:t>
            </a:r>
            <a:r>
              <a:rPr lang="en-GB" dirty="0" err="1"/>
              <a:t>ştiinţe</a:t>
            </a:r>
            <a:r>
              <a:rPr lang="en-GB" dirty="0"/>
              <a:t> ale </a:t>
            </a:r>
            <a:r>
              <a:rPr lang="en-GB" dirty="0" err="1"/>
              <a:t>naturii</a:t>
            </a:r>
            <a:r>
              <a:rPr lang="en-GB" dirty="0"/>
              <a:t>”</a:t>
            </a:r>
          </a:p>
          <a:p>
            <a:r>
              <a:rPr lang="en-GB" dirty="0"/>
              <a:t>1. </a:t>
            </a:r>
            <a:r>
              <a:rPr lang="en-GB" dirty="0" err="1"/>
              <a:t>Matematică</a:t>
            </a:r>
            <a:r>
              <a:rPr lang="en-GB" dirty="0"/>
              <a:t>: </a:t>
            </a:r>
            <a:r>
              <a:rPr lang="en-GB" dirty="0" err="1"/>
              <a:t>modulele</a:t>
            </a:r>
            <a:r>
              <a:rPr lang="en-GB" dirty="0"/>
              <a:t> M1, M2, M3 </a:t>
            </a:r>
            <a:r>
              <a:rPr lang="en-GB" dirty="0" err="1"/>
              <a:t>şi</a:t>
            </a:r>
            <a:r>
              <a:rPr lang="en-GB" dirty="0"/>
              <a:t> M4;</a:t>
            </a:r>
          </a:p>
          <a:p>
            <a:r>
              <a:rPr lang="en-GB" dirty="0"/>
              <a:t>2. </a:t>
            </a:r>
            <a:r>
              <a:rPr lang="en-GB" dirty="0" err="1"/>
              <a:t>Ştiinţe</a:t>
            </a:r>
            <a:r>
              <a:rPr lang="en-GB" dirty="0"/>
              <a:t>: </a:t>
            </a:r>
            <a:r>
              <a:rPr lang="en-GB" dirty="0" err="1"/>
              <a:t>modulele</a:t>
            </a:r>
            <a:r>
              <a:rPr lang="en-GB" dirty="0"/>
              <a:t> M1, M2 </a:t>
            </a:r>
            <a:r>
              <a:rPr lang="en-GB" dirty="0" err="1"/>
              <a:t>şi</a:t>
            </a:r>
            <a:r>
              <a:rPr lang="en-GB" dirty="0"/>
              <a:t> M3.</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00600"/>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17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III. Aria </a:t>
            </a:r>
            <a:r>
              <a:rPr lang="fr-FR" dirty="0" err="1"/>
              <a:t>curriculară</a:t>
            </a:r>
            <a:r>
              <a:rPr lang="fr-FR" dirty="0"/>
              <a:t> „Om </a:t>
            </a:r>
            <a:r>
              <a:rPr lang="fr-FR" dirty="0" err="1"/>
              <a:t>şi</a:t>
            </a:r>
            <a:r>
              <a:rPr lang="fr-FR" dirty="0"/>
              <a:t> </a:t>
            </a:r>
            <a:r>
              <a:rPr lang="fr-FR" dirty="0" err="1"/>
              <a:t>societate</a:t>
            </a:r>
            <a:r>
              <a:rPr lang="fr-FR" dirty="0"/>
              <a:t>”</a:t>
            </a:r>
            <a:endParaRPr lang="en-GB" dirty="0"/>
          </a:p>
          <a:p>
            <a:r>
              <a:rPr lang="fr-FR" dirty="0"/>
              <a:t>1. </a:t>
            </a:r>
            <a:r>
              <a:rPr lang="fr-FR" dirty="0" err="1"/>
              <a:t>Cultură</a:t>
            </a:r>
            <a:r>
              <a:rPr lang="fr-FR" dirty="0"/>
              <a:t> </a:t>
            </a:r>
            <a:r>
              <a:rPr lang="fr-FR" dirty="0" err="1"/>
              <a:t>civică</a:t>
            </a:r>
            <a:r>
              <a:rPr lang="fr-FR" dirty="0"/>
              <a:t>/</a:t>
            </a:r>
            <a:r>
              <a:rPr lang="fr-FR" dirty="0" err="1"/>
              <a:t>Educaţie</a:t>
            </a:r>
            <a:r>
              <a:rPr lang="fr-FR" dirty="0"/>
              <a:t> </a:t>
            </a:r>
            <a:r>
              <a:rPr lang="fr-FR" dirty="0" err="1"/>
              <a:t>antreprenorială</a:t>
            </a:r>
            <a:r>
              <a:rPr lang="fr-FR" dirty="0"/>
              <a:t>: </a:t>
            </a:r>
            <a:r>
              <a:rPr lang="fr-FR" dirty="0" err="1"/>
              <a:t>modulele</a:t>
            </a:r>
            <a:r>
              <a:rPr lang="fr-FR" dirty="0"/>
              <a:t> M1 </a:t>
            </a:r>
            <a:r>
              <a:rPr lang="fr-FR" dirty="0" err="1"/>
              <a:t>şi</a:t>
            </a:r>
            <a:r>
              <a:rPr lang="fr-FR" dirty="0"/>
              <a:t> M2;</a:t>
            </a:r>
            <a:endParaRPr lang="en-GB" dirty="0"/>
          </a:p>
          <a:p>
            <a:r>
              <a:rPr lang="fr-FR" dirty="0"/>
              <a:t>2. </a:t>
            </a:r>
            <a:r>
              <a:rPr lang="fr-FR" dirty="0" err="1"/>
              <a:t>Istorie</a:t>
            </a:r>
            <a:r>
              <a:rPr lang="fr-FR" dirty="0"/>
              <a:t>: </a:t>
            </a:r>
            <a:r>
              <a:rPr lang="fr-FR" dirty="0" err="1"/>
              <a:t>modulele</a:t>
            </a:r>
            <a:r>
              <a:rPr lang="fr-FR" dirty="0"/>
              <a:t> M1, M2 </a:t>
            </a:r>
            <a:r>
              <a:rPr lang="fr-FR" dirty="0" err="1"/>
              <a:t>şi</a:t>
            </a:r>
            <a:r>
              <a:rPr lang="fr-FR" dirty="0"/>
              <a:t> M3;</a:t>
            </a:r>
            <a:endParaRPr lang="en-GB" dirty="0"/>
          </a:p>
          <a:p>
            <a:r>
              <a:rPr lang="fr-FR" dirty="0"/>
              <a:t>3. </a:t>
            </a:r>
            <a:r>
              <a:rPr lang="fr-FR" dirty="0" err="1"/>
              <a:t>Geografie</a:t>
            </a:r>
            <a:r>
              <a:rPr lang="fr-FR" dirty="0"/>
              <a:t>: </a:t>
            </a:r>
            <a:r>
              <a:rPr lang="fr-FR" dirty="0" err="1"/>
              <a:t>modulele</a:t>
            </a:r>
            <a:r>
              <a:rPr lang="fr-FR" dirty="0"/>
              <a:t> M1 </a:t>
            </a:r>
            <a:r>
              <a:rPr lang="fr-FR" dirty="0" err="1"/>
              <a:t>şi</a:t>
            </a:r>
            <a:r>
              <a:rPr lang="fr-FR" dirty="0"/>
              <a:t> M2;</a:t>
            </a:r>
            <a:endParaRPr lang="en-GB" dirty="0"/>
          </a:p>
          <a:p>
            <a:r>
              <a:rPr lang="fr-FR" dirty="0"/>
              <a:t>4. </a:t>
            </a:r>
            <a:r>
              <a:rPr lang="fr-FR" dirty="0" err="1"/>
              <a:t>Religie</a:t>
            </a:r>
            <a:r>
              <a:rPr lang="fr-FR" dirty="0"/>
              <a:t>.</a:t>
            </a:r>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482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926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IV. Aria </a:t>
            </a:r>
            <a:r>
              <a:rPr lang="fr-FR" dirty="0" err="1"/>
              <a:t>curriculară</a:t>
            </a:r>
            <a:r>
              <a:rPr lang="fr-FR" dirty="0"/>
              <a:t> „Arte” </a:t>
            </a:r>
            <a:r>
              <a:rPr lang="fr-FR" dirty="0" err="1"/>
              <a:t>Educaţie</a:t>
            </a:r>
            <a:r>
              <a:rPr lang="fr-FR" dirty="0"/>
              <a:t> </a:t>
            </a:r>
            <a:r>
              <a:rPr lang="fr-FR" dirty="0" err="1"/>
              <a:t>muzicală</a:t>
            </a:r>
            <a:r>
              <a:rPr lang="fr-FR" dirty="0"/>
              <a:t>/</a:t>
            </a:r>
            <a:r>
              <a:rPr lang="fr-FR" dirty="0" err="1"/>
              <a:t>Educaţie</a:t>
            </a:r>
            <a:r>
              <a:rPr lang="fr-FR" dirty="0"/>
              <a:t> </a:t>
            </a:r>
            <a:r>
              <a:rPr lang="fr-FR" dirty="0" err="1"/>
              <a:t>plastică</a:t>
            </a:r>
            <a:r>
              <a:rPr lang="fr-FR" dirty="0"/>
              <a:t>: </a:t>
            </a:r>
            <a:r>
              <a:rPr lang="fr-FR" dirty="0" err="1"/>
              <a:t>modulul</a:t>
            </a:r>
            <a:r>
              <a:rPr lang="fr-FR" dirty="0"/>
              <a:t> M1. </a:t>
            </a:r>
            <a:endParaRPr lang="en-GB" dirty="0"/>
          </a:p>
          <a:p>
            <a:r>
              <a:rPr lang="fr-FR" dirty="0"/>
              <a:t>V. Aria </a:t>
            </a:r>
            <a:r>
              <a:rPr lang="fr-FR" dirty="0" err="1"/>
              <a:t>curriculară</a:t>
            </a:r>
            <a:r>
              <a:rPr lang="fr-FR" dirty="0"/>
              <a:t> „</a:t>
            </a:r>
            <a:r>
              <a:rPr lang="fr-FR" dirty="0" err="1"/>
              <a:t>Educaţie</a:t>
            </a:r>
            <a:r>
              <a:rPr lang="fr-FR" dirty="0"/>
              <a:t> </a:t>
            </a:r>
            <a:r>
              <a:rPr lang="fr-FR" dirty="0" err="1"/>
              <a:t>fizică</a:t>
            </a:r>
            <a:r>
              <a:rPr lang="fr-FR" dirty="0"/>
              <a:t> </a:t>
            </a:r>
            <a:r>
              <a:rPr lang="fr-FR" dirty="0" err="1"/>
              <a:t>şi</a:t>
            </a:r>
            <a:r>
              <a:rPr lang="fr-FR" dirty="0"/>
              <a:t> sport” </a:t>
            </a:r>
            <a:r>
              <a:rPr lang="fr-FR" dirty="0" err="1"/>
              <a:t>Educaţie</a:t>
            </a:r>
            <a:r>
              <a:rPr lang="fr-FR" dirty="0"/>
              <a:t> </a:t>
            </a:r>
            <a:r>
              <a:rPr lang="fr-FR" dirty="0" err="1"/>
              <a:t>fizică</a:t>
            </a:r>
            <a:r>
              <a:rPr lang="fr-FR" dirty="0"/>
              <a:t>.</a:t>
            </a:r>
            <a:endParaRPr lang="en-GB" dirty="0"/>
          </a:p>
          <a:p>
            <a:r>
              <a:rPr lang="fr-FR" dirty="0"/>
              <a:t>VII. Aria </a:t>
            </a:r>
            <a:r>
              <a:rPr lang="fr-FR" dirty="0" err="1"/>
              <a:t>curriculară</a:t>
            </a:r>
            <a:r>
              <a:rPr lang="fr-FR" dirty="0"/>
              <a:t> „</a:t>
            </a:r>
            <a:r>
              <a:rPr lang="fr-FR" dirty="0" err="1"/>
              <a:t>Consiliere</a:t>
            </a:r>
            <a:r>
              <a:rPr lang="fr-FR" dirty="0"/>
              <a:t> </a:t>
            </a:r>
            <a:r>
              <a:rPr lang="fr-FR" dirty="0" err="1"/>
              <a:t>şi</a:t>
            </a:r>
            <a:r>
              <a:rPr lang="fr-FR" dirty="0"/>
              <a:t> </a:t>
            </a:r>
            <a:r>
              <a:rPr lang="fr-FR" dirty="0" err="1"/>
              <a:t>orientare</a:t>
            </a:r>
            <a:r>
              <a:rPr lang="fr-FR" dirty="0"/>
              <a:t>”/</a:t>
            </a:r>
            <a:r>
              <a:rPr lang="fr-FR" dirty="0" err="1"/>
              <a:t>Orientare</a:t>
            </a:r>
            <a:r>
              <a:rPr lang="fr-FR" dirty="0"/>
              <a:t> </a:t>
            </a:r>
            <a:r>
              <a:rPr lang="fr-FR" dirty="0" err="1"/>
              <a:t>şi</a:t>
            </a:r>
            <a:r>
              <a:rPr lang="fr-FR" dirty="0"/>
              <a:t> </a:t>
            </a:r>
            <a:r>
              <a:rPr lang="fr-FR" dirty="0" err="1"/>
              <a:t>consiliere</a:t>
            </a:r>
            <a:r>
              <a:rPr lang="fr-FR" dirty="0"/>
              <a:t> </a:t>
            </a:r>
            <a:r>
              <a:rPr lang="fr-FR" dirty="0" err="1"/>
              <a:t>vocaţională</a:t>
            </a:r>
            <a:r>
              <a:rPr lang="fr-FR" dirty="0"/>
              <a:t>: </a:t>
            </a:r>
            <a:r>
              <a:rPr lang="fr-FR" dirty="0" err="1"/>
              <a:t>modulele</a:t>
            </a:r>
            <a:r>
              <a:rPr lang="fr-FR" dirty="0"/>
              <a:t> M0 </a:t>
            </a:r>
            <a:r>
              <a:rPr lang="fr-FR" dirty="0" err="1"/>
              <a:t>şi</a:t>
            </a:r>
            <a:r>
              <a:rPr lang="fr-FR" dirty="0"/>
              <a:t> M1.</a:t>
            </a:r>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049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dirty="0"/>
              <a:t>IV. Aria curriculară „Arte” Educaţie muzicală/Educaţie plastică: modulul M1. </a:t>
            </a:r>
          </a:p>
          <a:p>
            <a:r>
              <a:rPr lang="vi-VN" dirty="0"/>
              <a:t>V. Aria curriculară „Educaţie fizică şi sport” Educaţie fizică.</a:t>
            </a:r>
          </a:p>
          <a:p>
            <a:r>
              <a:rPr lang="vi-VN" dirty="0"/>
              <a:t>VII. Aria curriculară „Consiliere şi orientare”/Orientare şi consiliere vocaţională: modulele M0 şi M1.</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228600"/>
            <a:ext cx="29527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130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normAutofit/>
          </a:bodyPr>
          <a:lstStyle/>
          <a:p>
            <a:r>
              <a:rPr lang="fr-FR" dirty="0" err="1"/>
              <a:t>În</a:t>
            </a:r>
            <a:r>
              <a:rPr lang="fr-FR" dirty="0"/>
              <a:t>  </a:t>
            </a:r>
            <a:r>
              <a:rPr lang="fr-FR" dirty="0" err="1"/>
              <a:t>cadrul</a:t>
            </a:r>
            <a:r>
              <a:rPr lang="fr-FR" dirty="0"/>
              <a:t>  </a:t>
            </a:r>
            <a:r>
              <a:rPr lang="fr-FR" dirty="0" err="1"/>
              <a:t>disciplinei</a:t>
            </a:r>
            <a:r>
              <a:rPr lang="fr-FR" dirty="0"/>
              <a:t>  „</a:t>
            </a:r>
            <a:r>
              <a:rPr lang="fr-FR" dirty="0" err="1"/>
              <a:t>Orientare</a:t>
            </a:r>
            <a:r>
              <a:rPr lang="fr-FR" dirty="0"/>
              <a:t> </a:t>
            </a:r>
            <a:r>
              <a:rPr lang="fr-FR" dirty="0" err="1"/>
              <a:t>şi</a:t>
            </a:r>
            <a:r>
              <a:rPr lang="fr-FR" dirty="0"/>
              <a:t>  </a:t>
            </a:r>
            <a:r>
              <a:rPr lang="fr-FR" dirty="0" err="1"/>
              <a:t>consiliere</a:t>
            </a:r>
            <a:r>
              <a:rPr lang="fr-FR" dirty="0"/>
              <a:t>  </a:t>
            </a:r>
            <a:r>
              <a:rPr lang="fr-FR" dirty="0" err="1"/>
              <a:t>vocaţională</a:t>
            </a:r>
            <a:r>
              <a:rPr lang="fr-FR" dirty="0"/>
              <a:t>”,  </a:t>
            </a:r>
            <a:r>
              <a:rPr lang="fr-FR" dirty="0" err="1"/>
              <a:t>în</a:t>
            </a:r>
            <a:r>
              <a:rPr lang="fr-FR" dirty="0"/>
              <a:t>  </a:t>
            </a:r>
            <a:r>
              <a:rPr lang="fr-FR" dirty="0" err="1"/>
              <a:t>fiecare</a:t>
            </a:r>
            <a:r>
              <a:rPr lang="fr-FR" dirty="0"/>
              <a:t>  an  de  </a:t>
            </a:r>
            <a:r>
              <a:rPr lang="fr-FR" dirty="0" err="1"/>
              <a:t>studiu</a:t>
            </a:r>
            <a:r>
              <a:rPr lang="fr-FR" dirty="0"/>
              <a:t>  se </a:t>
            </a:r>
            <a:r>
              <a:rPr lang="fr-FR" dirty="0" err="1"/>
              <a:t>parcurge</a:t>
            </a:r>
            <a:r>
              <a:rPr lang="fr-FR" dirty="0"/>
              <a:t> </a:t>
            </a:r>
            <a:r>
              <a:rPr lang="fr-FR" dirty="0" err="1"/>
              <a:t>câte</a:t>
            </a:r>
            <a:r>
              <a:rPr lang="fr-FR" dirty="0"/>
              <a:t> un </a:t>
            </a:r>
            <a:r>
              <a:rPr lang="fr-FR" dirty="0" err="1"/>
              <a:t>modul</a:t>
            </a:r>
            <a:r>
              <a:rPr lang="fr-FR" dirty="0"/>
              <a:t> de </a:t>
            </a:r>
            <a:r>
              <a:rPr lang="fr-FR" dirty="0" err="1"/>
              <a:t>iniţiere</a:t>
            </a:r>
            <a:r>
              <a:rPr lang="fr-FR" dirty="0"/>
              <a:t> </a:t>
            </a:r>
            <a:r>
              <a:rPr lang="fr-FR" dirty="0" err="1"/>
              <a:t>şi</a:t>
            </a:r>
            <a:r>
              <a:rPr lang="fr-FR" dirty="0"/>
              <a:t> </a:t>
            </a:r>
            <a:r>
              <a:rPr lang="fr-FR" dirty="0" err="1"/>
              <a:t>orientare</a:t>
            </a:r>
            <a:r>
              <a:rPr lang="fr-FR" dirty="0"/>
              <a:t> (M0), </a:t>
            </a:r>
            <a:r>
              <a:rPr lang="fr-FR" dirty="0" err="1"/>
              <a:t>pentru</a:t>
            </a:r>
            <a:r>
              <a:rPr lang="fr-FR" dirty="0"/>
              <a:t> a </a:t>
            </a:r>
            <a:r>
              <a:rPr lang="fr-FR" dirty="0" err="1"/>
              <a:t>asigura</a:t>
            </a:r>
            <a:r>
              <a:rPr lang="fr-FR" dirty="0"/>
              <a:t> </a:t>
            </a:r>
            <a:r>
              <a:rPr lang="fr-FR" dirty="0" err="1"/>
              <a:t>sprijin</a:t>
            </a:r>
            <a:r>
              <a:rPr lang="fr-FR" dirty="0"/>
              <a:t> </a:t>
            </a:r>
            <a:r>
              <a:rPr lang="fr-FR" dirty="0" err="1"/>
              <a:t>în</a:t>
            </a:r>
            <a:r>
              <a:rPr lang="fr-FR" dirty="0"/>
              <a:t> </a:t>
            </a:r>
            <a:r>
              <a:rPr lang="fr-FR" dirty="0" err="1"/>
              <a:t>parcurgerea</a:t>
            </a:r>
            <a:r>
              <a:rPr lang="fr-FR" dirty="0"/>
              <a:t> </a:t>
            </a:r>
            <a:r>
              <a:rPr lang="fr-FR" dirty="0" err="1"/>
              <a:t>programului</a:t>
            </a:r>
            <a:r>
              <a:rPr lang="fr-FR" dirty="0"/>
              <a:t>, a </a:t>
            </a:r>
            <a:r>
              <a:rPr lang="fr-FR" dirty="0" err="1"/>
              <a:t>traseelor</a:t>
            </a:r>
            <a:r>
              <a:rPr lang="fr-FR" dirty="0"/>
              <a:t> </a:t>
            </a:r>
            <a:r>
              <a:rPr lang="fr-FR" dirty="0" err="1"/>
              <a:t>individualizate</a:t>
            </a:r>
            <a:r>
              <a:rPr lang="fr-FR" dirty="0"/>
              <a:t> </a:t>
            </a:r>
            <a:r>
              <a:rPr lang="fr-FR" dirty="0" err="1"/>
              <a:t>şi</a:t>
            </a:r>
            <a:r>
              <a:rPr lang="fr-FR" dirty="0"/>
              <a:t> </a:t>
            </a:r>
            <a:r>
              <a:rPr lang="fr-FR" dirty="0" err="1"/>
              <a:t>pentru</a:t>
            </a:r>
            <a:r>
              <a:rPr lang="fr-FR" dirty="0"/>
              <a:t> a </a:t>
            </a:r>
            <a:r>
              <a:rPr lang="fr-FR" dirty="0" err="1"/>
              <a:t>evalua</a:t>
            </a:r>
            <a:r>
              <a:rPr lang="fr-FR" dirty="0"/>
              <a:t> </a:t>
            </a:r>
            <a:r>
              <a:rPr lang="fr-FR" dirty="0" err="1"/>
              <a:t>pe</a:t>
            </a:r>
            <a:r>
              <a:rPr lang="fr-FR" dirty="0"/>
              <a:t> </a:t>
            </a:r>
            <a:r>
              <a:rPr lang="fr-FR" dirty="0" err="1"/>
              <a:t>tot</a:t>
            </a:r>
            <a:r>
              <a:rPr lang="fr-FR" dirty="0"/>
              <a:t> </a:t>
            </a:r>
            <a:r>
              <a:rPr lang="fr-FR" dirty="0" err="1"/>
              <a:t>parcursul</a:t>
            </a:r>
            <a:r>
              <a:rPr lang="fr-FR" dirty="0"/>
              <a:t> </a:t>
            </a:r>
            <a:r>
              <a:rPr lang="fr-FR" dirty="0" err="1"/>
              <a:t>programului</a:t>
            </a:r>
            <a:r>
              <a:rPr lang="fr-FR" dirty="0"/>
              <a:t> </a:t>
            </a:r>
            <a:r>
              <a:rPr lang="fr-FR" dirty="0" err="1"/>
              <a:t>stadiul</a:t>
            </a:r>
            <a:r>
              <a:rPr lang="fr-FR" dirty="0"/>
              <a:t> de </a:t>
            </a:r>
            <a:r>
              <a:rPr lang="fr-FR" dirty="0" err="1"/>
              <a:t>atingere</a:t>
            </a:r>
            <a:r>
              <a:rPr lang="fr-FR" dirty="0"/>
              <a:t> a </a:t>
            </a:r>
            <a:r>
              <a:rPr lang="fr-FR" dirty="0" err="1"/>
              <a:t>ţintelor</a:t>
            </a:r>
            <a:r>
              <a:rPr lang="fr-FR" dirty="0"/>
              <a:t> </a:t>
            </a:r>
            <a:r>
              <a:rPr lang="fr-FR" dirty="0" err="1"/>
              <a:t>propuse</a:t>
            </a:r>
            <a:r>
              <a:rPr lang="fr-FR" dirty="0"/>
              <a:t>, </a:t>
            </a:r>
            <a:r>
              <a:rPr lang="fr-FR" dirty="0" err="1"/>
              <a:t>şi</a:t>
            </a:r>
            <a:r>
              <a:rPr lang="fr-FR" dirty="0"/>
              <a:t> </a:t>
            </a:r>
            <a:r>
              <a:rPr lang="fr-FR" dirty="0" err="1"/>
              <a:t>câte</a:t>
            </a:r>
            <a:r>
              <a:rPr lang="fr-FR" dirty="0"/>
              <a:t> un </a:t>
            </a:r>
            <a:r>
              <a:rPr lang="fr-FR" dirty="0" err="1"/>
              <a:t>modul</a:t>
            </a:r>
            <a:r>
              <a:rPr lang="fr-FR" dirty="0"/>
              <a:t> de </a:t>
            </a:r>
            <a:r>
              <a:rPr lang="fr-FR" dirty="0" err="1"/>
              <a:t>consiliere</a:t>
            </a:r>
            <a:r>
              <a:rPr lang="fr-FR" dirty="0"/>
              <a:t> (M1) </a:t>
            </a:r>
            <a:r>
              <a:rPr lang="fr-FR" dirty="0" err="1"/>
              <a:t>în</a:t>
            </a:r>
            <a:r>
              <a:rPr lang="fr-FR" dirty="0"/>
              <a:t> </a:t>
            </a:r>
            <a:r>
              <a:rPr lang="fr-FR" dirty="0" err="1"/>
              <a:t>scopul</a:t>
            </a:r>
            <a:r>
              <a:rPr lang="fr-FR" dirty="0"/>
              <a:t> </a:t>
            </a:r>
            <a:r>
              <a:rPr lang="fr-FR" dirty="0" err="1"/>
              <a:t>acordării</a:t>
            </a:r>
            <a:r>
              <a:rPr lang="fr-FR" dirty="0"/>
              <a:t> </a:t>
            </a:r>
            <a:r>
              <a:rPr lang="fr-FR" dirty="0" err="1"/>
              <a:t>unei</a:t>
            </a:r>
            <a:r>
              <a:rPr lang="fr-FR" dirty="0"/>
              <a:t> </a:t>
            </a:r>
            <a:r>
              <a:rPr lang="fr-FR" dirty="0" err="1"/>
              <a:t>îndrumări</a:t>
            </a:r>
            <a:r>
              <a:rPr lang="fr-FR" dirty="0"/>
              <a:t> </a:t>
            </a:r>
            <a:r>
              <a:rPr lang="fr-FR" dirty="0" err="1"/>
              <a:t>eficiente</a:t>
            </a:r>
            <a:r>
              <a:rPr lang="fr-FR" dirty="0"/>
              <a:t> </a:t>
            </a:r>
            <a:r>
              <a:rPr lang="fr-FR" dirty="0" err="1"/>
              <a:t>tinerilor</a:t>
            </a:r>
            <a:r>
              <a:rPr lang="fr-FR" dirty="0"/>
              <a:t> </a:t>
            </a:r>
            <a:r>
              <a:rPr lang="fr-FR" dirty="0" err="1"/>
              <a:t>înscrişi</a:t>
            </a:r>
            <a:r>
              <a:rPr lang="fr-FR" dirty="0"/>
              <a:t> in program.</a:t>
            </a:r>
            <a:endParaRPr lang="en-GB"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4958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55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normAutofit/>
          </a:bodyPr>
          <a:lstStyle/>
          <a:p>
            <a:r>
              <a:rPr lang="fr-FR" sz="2800" dirty="0"/>
              <a:t>VIII. </a:t>
            </a:r>
            <a:r>
              <a:rPr lang="fr-FR" sz="2800" dirty="0" err="1"/>
              <a:t>Pachetele</a:t>
            </a:r>
            <a:r>
              <a:rPr lang="fr-FR" sz="2800" dirty="0"/>
              <a:t> de discipline </a:t>
            </a:r>
            <a:r>
              <a:rPr lang="fr-FR" sz="2800" dirty="0" err="1"/>
              <a:t>opţionale</a:t>
            </a:r>
            <a:r>
              <a:rPr lang="fr-FR" sz="2800" dirty="0"/>
              <a:t> </a:t>
            </a:r>
            <a:r>
              <a:rPr lang="fr-FR" sz="2800" dirty="0" err="1"/>
              <a:t>sunt</a:t>
            </a:r>
            <a:r>
              <a:rPr lang="fr-FR" sz="2800" dirty="0"/>
              <a:t> </a:t>
            </a:r>
            <a:r>
              <a:rPr lang="fr-FR" sz="2800" dirty="0" err="1"/>
              <a:t>oferite</a:t>
            </a:r>
            <a:r>
              <a:rPr lang="fr-FR" sz="2800" dirty="0"/>
              <a:t> </a:t>
            </a:r>
            <a:r>
              <a:rPr lang="fr-FR" sz="2800" dirty="0" err="1"/>
              <a:t>elevilor</a:t>
            </a:r>
            <a:r>
              <a:rPr lang="fr-FR" sz="2800" dirty="0"/>
              <a:t> </a:t>
            </a:r>
            <a:r>
              <a:rPr lang="fr-FR" sz="2800" dirty="0" err="1"/>
              <a:t>din</a:t>
            </a:r>
            <a:r>
              <a:rPr lang="fr-FR" sz="2800" dirty="0"/>
              <a:t> </a:t>
            </a:r>
            <a:r>
              <a:rPr lang="fr-FR" sz="2800" dirty="0" err="1"/>
              <a:t>programul</a:t>
            </a:r>
            <a:r>
              <a:rPr lang="fr-FR" sz="2800" dirty="0"/>
              <a:t> ”A </a:t>
            </a:r>
            <a:r>
              <a:rPr lang="fr-FR" sz="2800" dirty="0" err="1"/>
              <a:t>doua</a:t>
            </a:r>
            <a:r>
              <a:rPr lang="fr-FR" sz="2800" dirty="0"/>
              <a:t> </a:t>
            </a:r>
            <a:r>
              <a:rPr lang="fr-FR" sz="2800" dirty="0" err="1"/>
              <a:t>şansă</a:t>
            </a:r>
            <a:r>
              <a:rPr lang="fr-FR" sz="2800" dirty="0"/>
              <a:t>” </a:t>
            </a:r>
            <a:r>
              <a:rPr lang="fr-FR" sz="2800" dirty="0" err="1"/>
              <a:t>din</a:t>
            </a:r>
            <a:r>
              <a:rPr lang="fr-FR" sz="2800" dirty="0"/>
              <a:t> </a:t>
            </a:r>
            <a:r>
              <a:rPr lang="fr-FR" sz="2800" dirty="0" err="1"/>
              <a:t>cadrul</a:t>
            </a:r>
            <a:r>
              <a:rPr lang="fr-FR" sz="2800" dirty="0"/>
              <a:t> </a:t>
            </a:r>
            <a:r>
              <a:rPr lang="fr-FR" sz="2800" dirty="0" err="1"/>
              <a:t>Proiectului</a:t>
            </a:r>
            <a:r>
              <a:rPr lang="fr-FR" sz="2800" dirty="0"/>
              <a:t> „</a:t>
            </a:r>
            <a:r>
              <a:rPr lang="fr-FR" sz="2800" dirty="0" err="1"/>
              <a:t>Acces</a:t>
            </a:r>
            <a:r>
              <a:rPr lang="fr-FR" sz="2800" dirty="0"/>
              <a:t> la </a:t>
            </a:r>
            <a:r>
              <a:rPr lang="fr-FR" sz="2800" dirty="0" err="1"/>
              <a:t>programe</a:t>
            </a:r>
            <a:r>
              <a:rPr lang="fr-FR" sz="2800" dirty="0"/>
              <a:t> de </a:t>
            </a:r>
            <a:r>
              <a:rPr lang="fr-FR" sz="2800" dirty="0" err="1"/>
              <a:t>educație</a:t>
            </a:r>
            <a:r>
              <a:rPr lang="fr-FR" sz="2800" dirty="0"/>
              <a:t> </a:t>
            </a:r>
            <a:r>
              <a:rPr lang="fr-FR" sz="2800" dirty="0" err="1"/>
              <a:t>și</a:t>
            </a:r>
            <a:r>
              <a:rPr lang="fr-FR" sz="2800" dirty="0"/>
              <a:t> </a:t>
            </a:r>
            <a:r>
              <a:rPr lang="fr-FR" sz="2800" dirty="0" err="1"/>
              <a:t>formare</a:t>
            </a:r>
            <a:r>
              <a:rPr lang="fr-FR" sz="2800" dirty="0"/>
              <a:t> </a:t>
            </a:r>
            <a:r>
              <a:rPr lang="fr-FR" sz="2800" dirty="0" err="1"/>
              <a:t>profesională</a:t>
            </a:r>
            <a:r>
              <a:rPr lang="fr-FR" sz="2800" dirty="0"/>
              <a:t> </a:t>
            </a:r>
            <a:r>
              <a:rPr lang="fr-FR" sz="2800" dirty="0" err="1"/>
              <a:t>pentru</a:t>
            </a:r>
            <a:r>
              <a:rPr lang="fr-FR" sz="2800" dirty="0"/>
              <a:t> </a:t>
            </a:r>
            <a:r>
              <a:rPr lang="fr-FR" sz="2800" dirty="0" err="1"/>
              <a:t>tinerii</a:t>
            </a:r>
            <a:r>
              <a:rPr lang="fr-FR" sz="2800" dirty="0"/>
              <a:t> </a:t>
            </a:r>
            <a:r>
              <a:rPr lang="fr-FR" sz="2800" dirty="0" err="1"/>
              <a:t>și</a:t>
            </a:r>
            <a:r>
              <a:rPr lang="fr-FR" sz="2800" dirty="0"/>
              <a:t> </a:t>
            </a:r>
            <a:r>
              <a:rPr lang="fr-FR" sz="2800" dirty="0" err="1"/>
              <a:t>adulții</a:t>
            </a:r>
            <a:r>
              <a:rPr lang="fr-FR" sz="2800" dirty="0"/>
              <a:t> </a:t>
            </a:r>
            <a:r>
              <a:rPr lang="fr-FR" sz="2800" dirty="0" err="1"/>
              <a:t>din</a:t>
            </a:r>
            <a:r>
              <a:rPr lang="fr-FR" sz="2800" dirty="0"/>
              <a:t> </a:t>
            </a:r>
            <a:r>
              <a:rPr lang="fr-FR" sz="2800" dirty="0" err="1"/>
              <a:t>județul</a:t>
            </a:r>
            <a:r>
              <a:rPr lang="fr-FR" sz="2800" dirty="0"/>
              <a:t> Dolj care au </a:t>
            </a:r>
            <a:r>
              <a:rPr lang="fr-FR" sz="2800" dirty="0" err="1"/>
              <a:t>părăsit</a:t>
            </a:r>
            <a:r>
              <a:rPr lang="fr-FR" sz="2800" dirty="0"/>
              <a:t> </a:t>
            </a:r>
            <a:r>
              <a:rPr lang="fr-FR" sz="2800" dirty="0" err="1"/>
              <a:t>timpuriu</a:t>
            </a:r>
            <a:r>
              <a:rPr lang="fr-FR" sz="2800" dirty="0"/>
              <a:t> </a:t>
            </a:r>
            <a:r>
              <a:rPr lang="fr-FR" sz="2800" dirty="0" err="1"/>
              <a:t>școala</a:t>
            </a:r>
            <a:r>
              <a:rPr lang="fr-FR" sz="2800" dirty="0"/>
              <a:t> (II)”   </a:t>
            </a:r>
            <a:r>
              <a:rPr lang="fr-FR" sz="2800" dirty="0" err="1"/>
              <a:t>pentru</a:t>
            </a:r>
            <a:r>
              <a:rPr lang="fr-FR" sz="2800" dirty="0"/>
              <a:t> </a:t>
            </a:r>
            <a:r>
              <a:rPr lang="fr-FR" sz="2800" dirty="0" err="1"/>
              <a:t>învăţământul</a:t>
            </a:r>
            <a:r>
              <a:rPr lang="fr-FR" sz="2800" dirty="0"/>
              <a:t> </a:t>
            </a:r>
            <a:r>
              <a:rPr lang="fr-FR" sz="2800" dirty="0" err="1"/>
              <a:t>secundar</a:t>
            </a:r>
            <a:r>
              <a:rPr lang="fr-FR" sz="2800" dirty="0"/>
              <a:t> </a:t>
            </a:r>
            <a:r>
              <a:rPr lang="fr-FR" sz="2800" dirty="0" err="1"/>
              <a:t>inferior</a:t>
            </a:r>
            <a:r>
              <a:rPr lang="fr-FR" sz="2800" dirty="0"/>
              <a:t>, </a:t>
            </a:r>
            <a:r>
              <a:rPr lang="fr-FR" sz="2800" dirty="0" err="1"/>
              <a:t>în</a:t>
            </a:r>
            <a:r>
              <a:rPr lang="fr-FR" sz="2800" dirty="0"/>
              <a:t> </a:t>
            </a:r>
            <a:r>
              <a:rPr lang="fr-FR" sz="2800" dirty="0" err="1"/>
              <a:t>cadrul</a:t>
            </a:r>
            <a:r>
              <a:rPr lang="fr-FR" sz="2800" dirty="0"/>
              <a:t> </a:t>
            </a:r>
            <a:r>
              <a:rPr lang="fr-FR" sz="2800" dirty="0" err="1"/>
              <a:t>anului</a:t>
            </a:r>
            <a:r>
              <a:rPr lang="fr-FR" sz="2800" dirty="0"/>
              <a:t> IV de </a:t>
            </a:r>
            <a:r>
              <a:rPr lang="fr-FR" sz="2800" dirty="0" err="1"/>
              <a:t>studiu</a:t>
            </a:r>
            <a:r>
              <a:rPr lang="fr-FR" sz="2800" dirty="0"/>
              <a:t> </a:t>
            </a:r>
            <a:r>
              <a:rPr lang="fr-FR" sz="2800" dirty="0" err="1"/>
              <a:t>în</a:t>
            </a:r>
            <a:r>
              <a:rPr lang="fr-FR" sz="2800" dirty="0"/>
              <a:t> </a:t>
            </a:r>
            <a:r>
              <a:rPr lang="fr-FR" sz="2800" dirty="0" err="1"/>
              <a:t>interiorul</a:t>
            </a:r>
            <a:r>
              <a:rPr lang="fr-FR" sz="2800" dirty="0"/>
              <a:t> </a:t>
            </a:r>
            <a:r>
              <a:rPr lang="fr-FR" sz="2800" dirty="0" err="1"/>
              <a:t>cărora</a:t>
            </a:r>
            <a:r>
              <a:rPr lang="fr-FR" sz="2800" dirty="0"/>
              <a:t> se </a:t>
            </a:r>
            <a:r>
              <a:rPr lang="fr-FR" sz="2800" dirty="0" err="1"/>
              <a:t>găsesc</a:t>
            </a:r>
            <a:r>
              <a:rPr lang="fr-FR" sz="2800" dirty="0"/>
              <a:t> module </a:t>
            </a:r>
            <a:r>
              <a:rPr lang="fr-FR" sz="2800" dirty="0" err="1"/>
              <a:t>specifice</a:t>
            </a:r>
            <a:r>
              <a:rPr lang="fr-FR" sz="2800" dirty="0"/>
              <a:t>. </a:t>
            </a:r>
            <a:r>
              <a:rPr lang="fr-FR" sz="2800" dirty="0" err="1"/>
              <a:t>Elevul</a:t>
            </a:r>
            <a:r>
              <a:rPr lang="fr-FR" sz="2800" dirty="0"/>
              <a:t> </a:t>
            </a:r>
            <a:r>
              <a:rPr lang="fr-FR" sz="2800" dirty="0" err="1"/>
              <a:t>trebuie</a:t>
            </a:r>
            <a:r>
              <a:rPr lang="fr-FR" sz="2800" dirty="0"/>
              <a:t> </a:t>
            </a:r>
            <a:r>
              <a:rPr lang="fr-FR" sz="2800" dirty="0" err="1"/>
              <a:t>să</a:t>
            </a:r>
            <a:r>
              <a:rPr lang="fr-FR" sz="2800" dirty="0"/>
              <a:t> </a:t>
            </a:r>
            <a:r>
              <a:rPr lang="fr-FR" sz="2800" dirty="0" err="1"/>
              <a:t>opteze</a:t>
            </a:r>
            <a:r>
              <a:rPr lang="fr-FR" sz="2800" dirty="0"/>
              <a:t> </a:t>
            </a:r>
            <a:r>
              <a:rPr lang="fr-FR" sz="2800" dirty="0" err="1"/>
              <a:t>pentru</a:t>
            </a:r>
            <a:r>
              <a:rPr lang="fr-FR" sz="2800" dirty="0"/>
              <a:t> </a:t>
            </a:r>
            <a:r>
              <a:rPr lang="fr-FR" sz="2800" dirty="0" err="1"/>
              <a:t>parcurgerea</a:t>
            </a:r>
            <a:r>
              <a:rPr lang="fr-FR" sz="2800" dirty="0"/>
              <a:t> </a:t>
            </a:r>
            <a:r>
              <a:rPr lang="fr-FR" sz="2800" dirty="0" err="1"/>
              <a:t>unuia</a:t>
            </a:r>
            <a:r>
              <a:rPr lang="fr-FR" sz="2800" dirty="0"/>
              <a:t> </a:t>
            </a:r>
            <a:r>
              <a:rPr lang="fr-FR" sz="2800" dirty="0" err="1"/>
              <a:t>din</a:t>
            </a:r>
            <a:r>
              <a:rPr lang="fr-FR" sz="2800" dirty="0"/>
              <a:t> </a:t>
            </a:r>
            <a:r>
              <a:rPr lang="fr-FR" sz="2800" dirty="0" err="1"/>
              <a:t>pachetele</a:t>
            </a:r>
            <a:r>
              <a:rPr lang="fr-FR" sz="2800" dirty="0"/>
              <a:t> de discipline </a:t>
            </a:r>
            <a:r>
              <a:rPr lang="fr-FR" sz="2800" dirty="0" err="1"/>
              <a:t>opţionale</a:t>
            </a:r>
            <a:r>
              <a:rPr lang="fr-FR" sz="2800" dirty="0"/>
              <a:t>. </a:t>
            </a:r>
            <a:r>
              <a:rPr lang="fr-FR" sz="2800" dirty="0" err="1"/>
              <a:t>Indiferent</a:t>
            </a:r>
            <a:r>
              <a:rPr lang="fr-FR" sz="2800" dirty="0"/>
              <a:t> de </a:t>
            </a:r>
            <a:r>
              <a:rPr lang="fr-FR" sz="2800" dirty="0" err="1"/>
              <a:t>opţiune</a:t>
            </a:r>
            <a:r>
              <a:rPr lang="fr-FR" sz="2800" dirty="0"/>
              <a:t>, </a:t>
            </a:r>
            <a:r>
              <a:rPr lang="fr-FR" sz="2800" dirty="0" err="1"/>
              <a:t>parcurgerea</a:t>
            </a:r>
            <a:r>
              <a:rPr lang="fr-FR" sz="2800" dirty="0"/>
              <a:t> </a:t>
            </a:r>
            <a:r>
              <a:rPr lang="fr-FR" sz="2800" dirty="0" err="1"/>
              <a:t>modulelor</a:t>
            </a:r>
            <a:r>
              <a:rPr lang="fr-FR" sz="2800" dirty="0"/>
              <a:t> </a:t>
            </a:r>
            <a:r>
              <a:rPr lang="fr-FR" sz="2800" dirty="0" err="1"/>
              <a:t>din</a:t>
            </a:r>
            <a:r>
              <a:rPr lang="fr-FR" sz="2800" dirty="0"/>
              <a:t> </a:t>
            </a:r>
            <a:r>
              <a:rPr lang="fr-FR" sz="2800" dirty="0" err="1"/>
              <a:t>interiorul</a:t>
            </a:r>
            <a:r>
              <a:rPr lang="fr-FR" sz="2800" dirty="0"/>
              <a:t> </a:t>
            </a:r>
            <a:r>
              <a:rPr lang="fr-FR" sz="2800" dirty="0" err="1"/>
              <a:t>pachetului</a:t>
            </a:r>
            <a:r>
              <a:rPr lang="fr-FR" sz="2800" dirty="0"/>
              <a:t> ales </a:t>
            </a:r>
            <a:r>
              <a:rPr lang="fr-FR" sz="2800" dirty="0" err="1"/>
              <a:t>îi</a:t>
            </a:r>
            <a:r>
              <a:rPr lang="fr-FR" sz="2800" dirty="0"/>
              <a:t> </a:t>
            </a:r>
            <a:r>
              <a:rPr lang="fr-FR" sz="2800" dirty="0" err="1"/>
              <a:t>asigură</a:t>
            </a:r>
            <a:r>
              <a:rPr lang="fr-FR" sz="2800" dirty="0"/>
              <a:t> </a:t>
            </a:r>
            <a:r>
              <a:rPr lang="fr-FR" sz="2800" dirty="0" err="1"/>
              <a:t>elevului</a:t>
            </a:r>
            <a:r>
              <a:rPr lang="fr-FR" sz="2800" dirty="0"/>
              <a:t> </a:t>
            </a:r>
            <a:r>
              <a:rPr lang="fr-FR" sz="2800" dirty="0" err="1"/>
              <a:t>obţinerea</a:t>
            </a:r>
            <a:r>
              <a:rPr lang="fr-FR" sz="2800" dirty="0"/>
              <a:t> a 6 </a:t>
            </a:r>
            <a:r>
              <a:rPr lang="fr-FR" sz="2800" dirty="0" err="1"/>
              <a:t>credite</a:t>
            </a:r>
            <a:r>
              <a:rPr lang="fr-FR" sz="2800" dirty="0"/>
              <a:t>.</a:t>
            </a:r>
            <a:endParaRPr lang="en-GB" sz="2800"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94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70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52400"/>
            <a:ext cx="8534400" cy="4770537"/>
          </a:xfrm>
          <a:prstGeom prst="rect">
            <a:avLst/>
          </a:prstGeom>
        </p:spPr>
        <p:txBody>
          <a:bodyPr wrap="square">
            <a:spAutoFit/>
          </a:bodyPr>
          <a:lstStyle/>
          <a:p>
            <a:r>
              <a:rPr lang="vi-VN" sz="3200" dirty="0"/>
              <a:t>Aria curriculară  ”Tehnologii” include următoarele discipline şi module aferente</a:t>
            </a:r>
            <a:r>
              <a:rPr lang="vi-VN" sz="3200" dirty="0" smtClean="0"/>
              <a:t>:</a:t>
            </a:r>
            <a:endParaRPr lang="ro-RO" sz="3200" dirty="0" smtClean="0"/>
          </a:p>
          <a:p>
            <a:r>
              <a:rPr lang="ro-RO" dirty="0" smtClean="0"/>
              <a:t>1.</a:t>
            </a:r>
            <a:r>
              <a:rPr lang="vi-VN" dirty="0" smtClean="0"/>
              <a:t>Tehnologia </a:t>
            </a:r>
            <a:r>
              <a:rPr lang="vi-VN" dirty="0"/>
              <a:t>informaţiei şi a comunicaţiilor, cu un modul de   ”Tehnologia informaţiei şi a comunicaţiilor”  M1, în trunchiul comun şi alte două module adaptate nevoilor cursanţilor, în cadrul pachetelor de opţionale oferite în cadrul programului</a:t>
            </a:r>
            <a:r>
              <a:rPr lang="vi-VN" dirty="0" smtClean="0"/>
              <a:t>.</a:t>
            </a:r>
            <a:endParaRPr lang="ro-RO" dirty="0" smtClean="0"/>
          </a:p>
          <a:p>
            <a:endParaRPr lang="vi-VN" dirty="0"/>
          </a:p>
          <a:p>
            <a:r>
              <a:rPr lang="vi-VN" dirty="0"/>
              <a:t>2. Cultura de specialitate şi instruirea practică săptămânală care include un număr variabil de  module,  conform  pregătirii  profesionale  în  domeniile  de  pregătire  de  bază  şi  generală, incluse în modulele M1, M2 şi M3</a:t>
            </a:r>
            <a:r>
              <a:rPr lang="vi-VN" dirty="0" smtClean="0"/>
              <a:t>.</a:t>
            </a:r>
            <a:endParaRPr lang="ro-RO" dirty="0" smtClean="0"/>
          </a:p>
          <a:p>
            <a:endParaRPr lang="ro-RO" dirty="0" smtClean="0"/>
          </a:p>
          <a:p>
            <a:r>
              <a:rPr lang="fr-FR" sz="2000" dirty="0" smtClean="0"/>
              <a:t> </a:t>
            </a:r>
            <a:r>
              <a:rPr lang="fr-FR" sz="2000" dirty="0"/>
              <a:t>3. </a:t>
            </a:r>
            <a:r>
              <a:rPr lang="fr-FR" sz="2000" dirty="0" err="1"/>
              <a:t>Instruirea</a:t>
            </a:r>
            <a:r>
              <a:rPr lang="fr-FR" sz="2000" dirty="0"/>
              <a:t> </a:t>
            </a:r>
            <a:r>
              <a:rPr lang="fr-FR" sz="2000" dirty="0" err="1"/>
              <a:t>practică</a:t>
            </a:r>
            <a:r>
              <a:rPr lang="fr-FR" sz="2000" dirty="0"/>
              <a:t> </a:t>
            </a:r>
            <a:r>
              <a:rPr lang="fr-FR" sz="2000" dirty="0" err="1"/>
              <a:t>comasată</a:t>
            </a:r>
            <a:r>
              <a:rPr lang="fr-FR" sz="2000" dirty="0"/>
              <a:t> </a:t>
            </a:r>
            <a:r>
              <a:rPr lang="fr-FR" sz="2000" dirty="0" err="1"/>
              <a:t>inclusă</a:t>
            </a:r>
            <a:r>
              <a:rPr lang="fr-FR" sz="2000" dirty="0"/>
              <a:t> </a:t>
            </a:r>
            <a:r>
              <a:rPr lang="fr-FR" sz="2000" dirty="0" err="1"/>
              <a:t>în</a:t>
            </a:r>
            <a:r>
              <a:rPr lang="fr-FR" sz="2000" dirty="0"/>
              <a:t> </a:t>
            </a:r>
            <a:r>
              <a:rPr lang="fr-FR" sz="2000" dirty="0" err="1"/>
              <a:t>modulul</a:t>
            </a:r>
            <a:r>
              <a:rPr lang="fr-FR" sz="2000" dirty="0"/>
              <a:t> M4. </a:t>
            </a:r>
            <a:r>
              <a:rPr lang="fr-FR" sz="2000" dirty="0" err="1"/>
              <a:t>Parcurgerea</a:t>
            </a:r>
            <a:r>
              <a:rPr lang="fr-FR" sz="2000" dirty="0"/>
              <a:t> </a:t>
            </a:r>
            <a:r>
              <a:rPr lang="fr-FR" sz="2000" dirty="0" err="1"/>
              <a:t>modulului</a:t>
            </a:r>
            <a:r>
              <a:rPr lang="fr-FR" sz="2000" dirty="0"/>
              <a:t> se va face </a:t>
            </a:r>
            <a:r>
              <a:rPr lang="fr-FR" sz="2000" dirty="0" err="1"/>
              <a:t>în</a:t>
            </a:r>
            <a:r>
              <a:rPr lang="fr-FR" sz="2000" dirty="0"/>
              <a:t> </a:t>
            </a:r>
            <a:r>
              <a:rPr lang="fr-FR" sz="2000" dirty="0" err="1"/>
              <a:t>afara</a:t>
            </a:r>
            <a:r>
              <a:rPr lang="fr-FR" sz="2000" dirty="0"/>
              <a:t> </a:t>
            </a:r>
            <a:r>
              <a:rPr lang="fr-FR" sz="2000" dirty="0" err="1"/>
              <a:t>săptămânilor</a:t>
            </a:r>
            <a:r>
              <a:rPr lang="fr-FR" sz="2000" dirty="0"/>
              <a:t> </a:t>
            </a:r>
            <a:r>
              <a:rPr lang="fr-FR" sz="2000" dirty="0" err="1"/>
              <a:t>alocate</a:t>
            </a:r>
            <a:r>
              <a:rPr lang="fr-FR" sz="2000" dirty="0"/>
              <a:t> </a:t>
            </a:r>
            <a:r>
              <a:rPr lang="fr-FR" sz="2000" dirty="0" err="1"/>
              <a:t>celor</a:t>
            </a:r>
            <a:r>
              <a:rPr lang="fr-FR" sz="2000" dirty="0"/>
              <a:t> </a:t>
            </a:r>
            <a:r>
              <a:rPr lang="fr-FR" sz="2000" dirty="0" err="1"/>
              <a:t>trei</a:t>
            </a:r>
            <a:r>
              <a:rPr lang="fr-FR" sz="2000" dirty="0"/>
              <a:t> </a:t>
            </a:r>
            <a:r>
              <a:rPr lang="fr-FR" sz="2000" dirty="0" err="1"/>
              <a:t>ani</a:t>
            </a:r>
            <a:r>
              <a:rPr lang="fr-FR" sz="2000" dirty="0"/>
              <a:t> de </a:t>
            </a:r>
            <a:r>
              <a:rPr lang="fr-FR" sz="2000" dirty="0" err="1"/>
              <a:t>studiu</a:t>
            </a:r>
            <a:r>
              <a:rPr lang="fr-FR" sz="2000" dirty="0"/>
              <a:t> (II, III, IV), </a:t>
            </a:r>
            <a:r>
              <a:rPr lang="fr-FR" sz="2000" dirty="0" err="1"/>
              <a:t>în</a:t>
            </a:r>
            <a:r>
              <a:rPr lang="fr-FR" sz="2000" dirty="0"/>
              <a:t> </a:t>
            </a:r>
            <a:r>
              <a:rPr lang="fr-FR" sz="2000" dirty="0" err="1"/>
              <a:t>oricare</a:t>
            </a:r>
            <a:r>
              <a:rPr lang="fr-FR" sz="2000" dirty="0"/>
              <a:t> </a:t>
            </a:r>
            <a:r>
              <a:rPr lang="fr-FR" sz="2000" dirty="0" err="1"/>
              <a:t>dintre</a:t>
            </a:r>
            <a:r>
              <a:rPr lang="fr-FR" sz="2000" dirty="0"/>
              <a:t> </a:t>
            </a:r>
            <a:r>
              <a:rPr lang="fr-FR" sz="2000" dirty="0" err="1"/>
              <a:t>aceştia</a:t>
            </a:r>
            <a:r>
              <a:rPr lang="fr-FR" sz="2000" dirty="0"/>
              <a:t>.</a:t>
            </a:r>
            <a:endParaRPr lang="en-GB" sz="2000" dirty="0"/>
          </a:p>
          <a:p>
            <a:endParaRPr lang="vi-VN" dirty="0"/>
          </a:p>
        </p:txBody>
      </p:sp>
    </p:spTree>
    <p:extLst>
      <p:ext uri="{BB962C8B-B14F-4D97-AF65-F5344CB8AC3E}">
        <p14:creationId xmlns:p14="http://schemas.microsoft.com/office/powerpoint/2010/main" val="932983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82000" cy="6126163"/>
          </a:xfrm>
        </p:spPr>
        <p:txBody>
          <a:bodyPr>
            <a:normAutofit fontScale="92500"/>
          </a:bodyPr>
          <a:lstStyle/>
          <a:p>
            <a:pPr marL="0" indent="0">
              <a:buNone/>
            </a:pPr>
            <a:r>
              <a:rPr lang="fr-FR" b="1" dirty="0" err="1"/>
              <a:t>Organizarea</a:t>
            </a:r>
            <a:r>
              <a:rPr lang="fr-FR" b="1" dirty="0"/>
              <a:t> </a:t>
            </a:r>
            <a:r>
              <a:rPr lang="fr-FR" b="1" dirty="0" err="1"/>
              <a:t>formei</a:t>
            </a:r>
            <a:r>
              <a:rPr lang="fr-FR" b="1" dirty="0"/>
              <a:t> de </a:t>
            </a:r>
            <a:r>
              <a:rPr lang="fr-FR" b="1" dirty="0" err="1"/>
              <a:t>învățământ</a:t>
            </a:r>
            <a:r>
              <a:rPr lang="fr-FR" b="1" dirty="0"/>
              <a:t> </a:t>
            </a:r>
            <a:r>
              <a:rPr lang="fr-FR" b="1" dirty="0" err="1"/>
              <a:t>și</a:t>
            </a:r>
            <a:r>
              <a:rPr lang="fr-FR" b="1" dirty="0"/>
              <a:t> data </a:t>
            </a:r>
            <a:r>
              <a:rPr lang="fr-FR" b="1" dirty="0" err="1"/>
              <a:t>începerii</a:t>
            </a:r>
            <a:r>
              <a:rPr lang="fr-FR" b="1" dirty="0"/>
              <a:t> </a:t>
            </a:r>
            <a:r>
              <a:rPr lang="fr-FR" b="1" dirty="0" err="1"/>
              <a:t>cursurilor</a:t>
            </a:r>
            <a:r>
              <a:rPr lang="fr-FR" b="1" dirty="0"/>
              <a:t> se face </a:t>
            </a:r>
            <a:r>
              <a:rPr lang="fr-FR" b="1" dirty="0" err="1"/>
              <a:t>cu</a:t>
            </a:r>
            <a:r>
              <a:rPr lang="fr-FR" b="1" dirty="0"/>
              <a:t> </a:t>
            </a:r>
            <a:r>
              <a:rPr lang="fr-FR" b="1" dirty="0" err="1"/>
              <a:t>avizul</a:t>
            </a:r>
            <a:r>
              <a:rPr lang="fr-FR" b="1" dirty="0"/>
              <a:t> CA al </a:t>
            </a:r>
            <a:r>
              <a:rPr lang="fr-FR" b="1" dirty="0" err="1"/>
              <a:t>unității</a:t>
            </a:r>
            <a:r>
              <a:rPr lang="fr-FR" b="1" dirty="0"/>
              <a:t>, </a:t>
            </a:r>
            <a:r>
              <a:rPr lang="fr-FR" b="1" dirty="0" err="1"/>
              <a:t>după</a:t>
            </a:r>
            <a:r>
              <a:rPr lang="fr-FR" b="1" dirty="0"/>
              <a:t> </a:t>
            </a:r>
            <a:r>
              <a:rPr lang="fr-FR" b="1" dirty="0" err="1"/>
              <a:t>consultarea</a:t>
            </a:r>
            <a:r>
              <a:rPr lang="fr-FR" b="1" dirty="0"/>
              <a:t> </a:t>
            </a:r>
            <a:r>
              <a:rPr lang="fr-FR" b="1" dirty="0" err="1"/>
              <a:t>elevilor</a:t>
            </a:r>
            <a:r>
              <a:rPr lang="fr-FR" b="1" dirty="0"/>
              <a:t>/ </a:t>
            </a:r>
            <a:r>
              <a:rPr lang="fr-FR" b="1" dirty="0" err="1"/>
              <a:t>tinerilor</a:t>
            </a:r>
            <a:r>
              <a:rPr lang="fr-FR" b="1" dirty="0"/>
              <a:t> </a:t>
            </a:r>
            <a:r>
              <a:rPr lang="fr-FR" b="1" dirty="0" err="1"/>
              <a:t>cuprinși</a:t>
            </a:r>
            <a:r>
              <a:rPr lang="fr-FR" b="1" dirty="0"/>
              <a:t> </a:t>
            </a:r>
            <a:r>
              <a:rPr lang="fr-FR" b="1" dirty="0" err="1"/>
              <a:t>în</a:t>
            </a:r>
            <a:r>
              <a:rPr lang="fr-FR" b="1" dirty="0"/>
              <a:t> program.</a:t>
            </a:r>
            <a:endParaRPr lang="en-GB" dirty="0"/>
          </a:p>
          <a:p>
            <a:pPr lvl="0"/>
            <a:r>
              <a:rPr lang="fr-FR" dirty="0"/>
              <a:t>forma de </a:t>
            </a:r>
            <a:r>
              <a:rPr lang="fr-FR" dirty="0" err="1"/>
              <a:t>învățământ</a:t>
            </a:r>
            <a:r>
              <a:rPr lang="fr-FR" dirty="0"/>
              <a:t> ADȘ </a:t>
            </a:r>
            <a:r>
              <a:rPr lang="fr-FR" dirty="0" err="1"/>
              <a:t>poate</a:t>
            </a:r>
            <a:r>
              <a:rPr lang="fr-FR" dirty="0"/>
              <a:t> fi </a:t>
            </a:r>
            <a:r>
              <a:rPr lang="fr-FR" dirty="0" err="1"/>
              <a:t>parcursă</a:t>
            </a:r>
            <a:r>
              <a:rPr lang="fr-FR" dirty="0"/>
              <a:t> </a:t>
            </a:r>
            <a:r>
              <a:rPr lang="fr-FR" dirty="0" err="1"/>
              <a:t>în</a:t>
            </a:r>
            <a:r>
              <a:rPr lang="fr-FR" dirty="0"/>
              <a:t> </a:t>
            </a:r>
            <a:r>
              <a:rPr lang="fr-FR" dirty="0" err="1"/>
              <a:t>doi</a:t>
            </a:r>
            <a:r>
              <a:rPr lang="fr-FR" dirty="0"/>
              <a:t> </a:t>
            </a:r>
            <a:r>
              <a:rPr lang="fr-FR" dirty="0" err="1"/>
              <a:t>ani</a:t>
            </a:r>
            <a:r>
              <a:rPr lang="fr-FR" dirty="0"/>
              <a:t>, </a:t>
            </a:r>
            <a:r>
              <a:rPr lang="fr-FR" dirty="0" err="1"/>
              <a:t>fiecărui</a:t>
            </a:r>
            <a:r>
              <a:rPr lang="fr-FR" dirty="0"/>
              <a:t> an de </a:t>
            </a:r>
            <a:r>
              <a:rPr lang="fr-FR" dirty="0" err="1"/>
              <a:t>studiu</a:t>
            </a:r>
            <a:r>
              <a:rPr lang="fr-FR" dirty="0"/>
              <a:t> </a:t>
            </a:r>
            <a:r>
              <a:rPr lang="fr-FR" dirty="0" err="1"/>
              <a:t>îi</a:t>
            </a:r>
            <a:r>
              <a:rPr lang="fr-FR" dirty="0"/>
              <a:t> </a:t>
            </a:r>
            <a:r>
              <a:rPr lang="fr-FR" dirty="0" err="1"/>
              <a:t>corespund</a:t>
            </a:r>
            <a:r>
              <a:rPr lang="fr-FR" dirty="0"/>
              <a:t> 16 </a:t>
            </a:r>
            <a:r>
              <a:rPr lang="fr-FR" dirty="0" err="1"/>
              <a:t>săptămâni</a:t>
            </a:r>
            <a:r>
              <a:rPr lang="fr-FR" dirty="0"/>
              <a:t>;</a:t>
            </a:r>
            <a:endParaRPr lang="en-GB" dirty="0"/>
          </a:p>
          <a:p>
            <a:pPr lvl="0"/>
            <a:r>
              <a:rPr lang="fr-FR" dirty="0"/>
              <a:t>forma de </a:t>
            </a:r>
            <a:r>
              <a:rPr lang="fr-FR" dirty="0" err="1"/>
              <a:t>organizare</a:t>
            </a:r>
            <a:r>
              <a:rPr lang="fr-FR" dirty="0"/>
              <a:t> </a:t>
            </a:r>
            <a:r>
              <a:rPr lang="fr-FR" dirty="0" err="1"/>
              <a:t>poate</a:t>
            </a:r>
            <a:r>
              <a:rPr lang="fr-FR" dirty="0"/>
              <a:t> fi </a:t>
            </a:r>
            <a:r>
              <a:rPr lang="fr-FR" dirty="0" err="1"/>
              <a:t>în</a:t>
            </a:r>
            <a:r>
              <a:rPr lang="fr-FR" dirty="0"/>
              <a:t> </a:t>
            </a:r>
            <a:r>
              <a:rPr lang="fr-FR" dirty="0" err="1"/>
              <a:t>regim</a:t>
            </a:r>
            <a:r>
              <a:rPr lang="fr-FR" dirty="0"/>
              <a:t> de </a:t>
            </a:r>
            <a:r>
              <a:rPr lang="fr-FR" dirty="0" err="1"/>
              <a:t>zi</a:t>
            </a:r>
            <a:r>
              <a:rPr lang="fr-FR" dirty="0"/>
              <a:t> , </a:t>
            </a:r>
            <a:r>
              <a:rPr lang="fr-FR" dirty="0" err="1"/>
              <a:t>seral</a:t>
            </a:r>
            <a:r>
              <a:rPr lang="fr-FR" dirty="0"/>
              <a:t>, </a:t>
            </a:r>
            <a:r>
              <a:rPr lang="fr-FR" dirty="0" err="1"/>
              <a:t>comasat</a:t>
            </a:r>
            <a:r>
              <a:rPr lang="fr-FR" dirty="0"/>
              <a:t>, </a:t>
            </a:r>
            <a:r>
              <a:rPr lang="fr-FR" dirty="0" err="1"/>
              <a:t>și</a:t>
            </a:r>
            <a:r>
              <a:rPr lang="fr-FR" dirty="0"/>
              <a:t> </a:t>
            </a:r>
            <a:r>
              <a:rPr lang="fr-FR" dirty="0" err="1"/>
              <a:t>intensiv</a:t>
            </a:r>
            <a:r>
              <a:rPr lang="fr-FR" dirty="0"/>
              <a:t> </a:t>
            </a:r>
            <a:r>
              <a:rPr lang="fr-FR" dirty="0" err="1"/>
              <a:t>conform</a:t>
            </a:r>
            <a:r>
              <a:rPr lang="fr-FR" dirty="0"/>
              <a:t> </a:t>
            </a:r>
            <a:r>
              <a:rPr lang="fr-FR" dirty="0" err="1"/>
              <a:t>hotărârii</a:t>
            </a:r>
            <a:r>
              <a:rPr lang="fr-FR" dirty="0"/>
              <a:t> </a:t>
            </a:r>
            <a:r>
              <a:rPr lang="fr-FR" dirty="0" err="1"/>
              <a:t>luate</a:t>
            </a:r>
            <a:r>
              <a:rPr lang="fr-FR" dirty="0"/>
              <a:t> de </a:t>
            </a:r>
            <a:r>
              <a:rPr lang="fr-FR" dirty="0" err="1"/>
              <a:t>către</a:t>
            </a:r>
            <a:r>
              <a:rPr lang="fr-FR" dirty="0"/>
              <a:t> CA;</a:t>
            </a:r>
            <a:endParaRPr lang="en-GB" dirty="0"/>
          </a:p>
          <a:p>
            <a:pPr lvl="0"/>
            <a:r>
              <a:rPr lang="en-GB" dirty="0" err="1"/>
              <a:t>înscrierea</a:t>
            </a:r>
            <a:r>
              <a:rPr lang="en-GB" dirty="0"/>
              <a:t> </a:t>
            </a:r>
            <a:r>
              <a:rPr lang="en-GB" dirty="0" err="1"/>
              <a:t>elevilor</a:t>
            </a:r>
            <a:r>
              <a:rPr lang="en-GB" dirty="0"/>
              <a:t>/</a:t>
            </a:r>
            <a:r>
              <a:rPr lang="en-GB" dirty="0" err="1"/>
              <a:t>tinerilor</a:t>
            </a:r>
            <a:r>
              <a:rPr lang="en-GB" dirty="0"/>
              <a:t> </a:t>
            </a:r>
            <a:r>
              <a:rPr lang="en-GB" dirty="0" err="1"/>
              <a:t>în</a:t>
            </a:r>
            <a:r>
              <a:rPr lang="en-GB" dirty="0"/>
              <a:t> </a:t>
            </a:r>
            <a:r>
              <a:rPr lang="en-GB" dirty="0" err="1"/>
              <a:t>Programul</a:t>
            </a:r>
            <a:r>
              <a:rPr lang="en-GB" dirty="0"/>
              <a:t> ADȘ se face </a:t>
            </a:r>
            <a:r>
              <a:rPr lang="en-GB" dirty="0" err="1"/>
              <a:t>pe</a:t>
            </a:r>
            <a:r>
              <a:rPr lang="en-GB" dirty="0"/>
              <a:t> </a:t>
            </a:r>
            <a:r>
              <a:rPr lang="en-GB" dirty="0" err="1"/>
              <a:t>baza</a:t>
            </a:r>
            <a:r>
              <a:rPr lang="en-GB" dirty="0"/>
              <a:t> </a:t>
            </a:r>
            <a:r>
              <a:rPr lang="en-GB" dirty="0" err="1"/>
              <a:t>dosarelor</a:t>
            </a:r>
            <a:r>
              <a:rPr lang="en-GB" dirty="0"/>
              <a:t> de </a:t>
            </a:r>
            <a:r>
              <a:rPr lang="en-GB" dirty="0" err="1"/>
              <a:t>înscriere</a:t>
            </a:r>
            <a:r>
              <a:rPr lang="en-GB" dirty="0"/>
              <a:t>;</a:t>
            </a:r>
          </a:p>
          <a:p>
            <a:pPr marL="0" indent="0">
              <a:buNone/>
            </a:pPr>
            <a:r>
              <a:rPr lang="en-GB" dirty="0"/>
              <a:t> </a:t>
            </a:r>
          </a:p>
          <a:p>
            <a:endParaRPr lang="en-GB" dirty="0"/>
          </a:p>
        </p:txBody>
      </p:sp>
    </p:spTree>
    <p:extLst>
      <p:ext uri="{BB962C8B-B14F-4D97-AF65-F5344CB8AC3E}">
        <p14:creationId xmlns:p14="http://schemas.microsoft.com/office/powerpoint/2010/main" val="423753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a:t>Obiective</a:t>
            </a:r>
            <a:r>
              <a:rPr lang="fr-FR" b="1" dirty="0"/>
              <a:t> </a:t>
            </a:r>
            <a:r>
              <a:rPr lang="fr-FR" b="1" dirty="0" err="1"/>
              <a:t>specifice</a:t>
            </a:r>
            <a:r>
              <a:rPr lang="fr-FR" b="1" dirty="0"/>
              <a:t>:</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fr-FR" b="1" dirty="0"/>
              <a:t>OS 1</a:t>
            </a:r>
            <a:r>
              <a:rPr lang="fr-FR" dirty="0"/>
              <a:t>: </a:t>
            </a:r>
            <a:r>
              <a:rPr lang="fr-FR" dirty="0" err="1"/>
              <a:t>Îmbunătățirea</a:t>
            </a:r>
            <a:r>
              <a:rPr lang="fr-FR" dirty="0"/>
              <a:t> </a:t>
            </a:r>
            <a:r>
              <a:rPr lang="fr-FR" dirty="0" err="1"/>
              <a:t>competențelor</a:t>
            </a:r>
            <a:r>
              <a:rPr lang="fr-FR" dirty="0"/>
              <a:t> </a:t>
            </a:r>
            <a:r>
              <a:rPr lang="fr-FR" dirty="0" err="1"/>
              <a:t>personalului</a:t>
            </a:r>
            <a:r>
              <a:rPr lang="fr-FR" dirty="0"/>
              <a:t> </a:t>
            </a:r>
            <a:r>
              <a:rPr lang="fr-FR" dirty="0" err="1"/>
              <a:t>didactic</a:t>
            </a:r>
            <a:r>
              <a:rPr lang="fr-FR" dirty="0"/>
              <a:t> </a:t>
            </a:r>
            <a:r>
              <a:rPr lang="fr-FR" dirty="0" err="1"/>
              <a:t>din</a:t>
            </a:r>
            <a:r>
              <a:rPr lang="fr-FR" dirty="0"/>
              <a:t> </a:t>
            </a:r>
            <a:r>
              <a:rPr lang="fr-FR" dirty="0" err="1"/>
              <a:t>învatamântul</a:t>
            </a:r>
            <a:r>
              <a:rPr lang="fr-FR" dirty="0"/>
              <a:t> </a:t>
            </a:r>
            <a:r>
              <a:rPr lang="fr-FR" dirty="0" err="1"/>
              <a:t>preuniversitar</a:t>
            </a:r>
            <a:r>
              <a:rPr lang="fr-FR" dirty="0"/>
              <a:t>, ale </a:t>
            </a:r>
            <a:r>
              <a:rPr lang="fr-FR" dirty="0" err="1"/>
              <a:t>personalului</a:t>
            </a:r>
            <a:r>
              <a:rPr lang="fr-FR" dirty="0"/>
              <a:t> de </a:t>
            </a:r>
            <a:r>
              <a:rPr lang="fr-FR" dirty="0" err="1"/>
              <a:t>sprijin</a:t>
            </a:r>
            <a:r>
              <a:rPr lang="fr-FR" dirty="0"/>
              <a:t> </a:t>
            </a:r>
            <a:r>
              <a:rPr lang="fr-FR" dirty="0" err="1"/>
              <a:t>și</a:t>
            </a:r>
            <a:r>
              <a:rPr lang="fr-FR" dirty="0"/>
              <a:t> ale </a:t>
            </a:r>
            <a:r>
              <a:rPr lang="fr-FR" dirty="0" err="1"/>
              <a:t>personalului</a:t>
            </a:r>
            <a:r>
              <a:rPr lang="fr-FR" dirty="0"/>
              <a:t> </a:t>
            </a:r>
            <a:r>
              <a:rPr lang="fr-FR" dirty="0" err="1"/>
              <a:t>didactic</a:t>
            </a:r>
            <a:r>
              <a:rPr lang="fr-FR" dirty="0"/>
              <a:t> </a:t>
            </a:r>
            <a:r>
              <a:rPr lang="fr-FR" dirty="0" err="1"/>
              <a:t>auxiliar</a:t>
            </a:r>
            <a:r>
              <a:rPr lang="fr-FR" dirty="0"/>
              <a:t>, </a:t>
            </a:r>
            <a:r>
              <a:rPr lang="fr-FR" dirty="0" err="1"/>
              <a:t>în</a:t>
            </a:r>
            <a:r>
              <a:rPr lang="fr-FR" dirty="0"/>
              <a:t> </a:t>
            </a:r>
            <a:r>
              <a:rPr lang="fr-FR" dirty="0" err="1"/>
              <a:t>scopul</a:t>
            </a:r>
            <a:r>
              <a:rPr lang="fr-FR" dirty="0"/>
              <a:t> </a:t>
            </a:r>
            <a:r>
              <a:rPr lang="fr-FR" dirty="0" err="1"/>
              <a:t>promovării</a:t>
            </a:r>
            <a:r>
              <a:rPr lang="fr-FR" dirty="0"/>
              <a:t> </a:t>
            </a:r>
            <a:r>
              <a:rPr lang="fr-FR" dirty="0" err="1"/>
              <a:t>unor</a:t>
            </a:r>
            <a:r>
              <a:rPr lang="fr-FR" dirty="0"/>
              <a:t> </a:t>
            </a:r>
            <a:r>
              <a:rPr lang="fr-FR" dirty="0" err="1"/>
              <a:t>servicii</a:t>
            </a:r>
            <a:r>
              <a:rPr lang="fr-FR" dirty="0"/>
              <a:t> </a:t>
            </a:r>
            <a:r>
              <a:rPr lang="fr-FR" dirty="0" err="1"/>
              <a:t>educaționale</a:t>
            </a:r>
            <a:r>
              <a:rPr lang="fr-FR" dirty="0"/>
              <a:t> de </a:t>
            </a:r>
            <a:r>
              <a:rPr lang="fr-FR" dirty="0" err="1"/>
              <a:t>calitate</a:t>
            </a:r>
            <a:r>
              <a:rPr lang="fr-FR" dirty="0"/>
              <a:t> </a:t>
            </a:r>
            <a:r>
              <a:rPr lang="fr-FR" dirty="0" err="1"/>
              <a:t>orientate</a:t>
            </a:r>
            <a:r>
              <a:rPr lang="fr-FR" dirty="0"/>
              <a:t> </a:t>
            </a:r>
            <a:r>
              <a:rPr lang="fr-FR" dirty="0" err="1"/>
              <a:t>pe</a:t>
            </a:r>
            <a:r>
              <a:rPr lang="fr-FR" dirty="0"/>
              <a:t> </a:t>
            </a:r>
            <a:r>
              <a:rPr lang="fr-FR" dirty="0" err="1"/>
              <a:t>nevoile</a:t>
            </a:r>
            <a:r>
              <a:rPr lang="fr-FR" dirty="0"/>
              <a:t> </a:t>
            </a:r>
            <a:r>
              <a:rPr lang="fr-FR" dirty="0" err="1"/>
              <a:t>elevilor</a:t>
            </a:r>
            <a:r>
              <a:rPr lang="fr-FR" dirty="0"/>
              <a:t> </a:t>
            </a:r>
            <a:r>
              <a:rPr lang="fr-FR" dirty="0" err="1"/>
              <a:t>și</a:t>
            </a:r>
            <a:r>
              <a:rPr lang="fr-FR" dirty="0"/>
              <a:t> </a:t>
            </a:r>
            <a:r>
              <a:rPr lang="fr-FR" dirty="0" err="1"/>
              <a:t>elaborării</a:t>
            </a:r>
            <a:r>
              <a:rPr lang="fr-FR" dirty="0"/>
              <a:t> de </a:t>
            </a:r>
            <a:r>
              <a:rPr lang="fr-FR" dirty="0" err="1"/>
              <a:t>planuri</a:t>
            </a:r>
            <a:r>
              <a:rPr lang="fr-FR" dirty="0"/>
              <a:t> de </a:t>
            </a:r>
            <a:r>
              <a:rPr lang="fr-FR" dirty="0" err="1"/>
              <a:t>dezvoltare</a:t>
            </a:r>
            <a:r>
              <a:rPr lang="fr-FR" dirty="0"/>
              <a:t> </a:t>
            </a:r>
            <a:r>
              <a:rPr lang="fr-FR" dirty="0" err="1"/>
              <a:t>educațională</a:t>
            </a:r>
            <a:r>
              <a:rPr lang="fr-FR" dirty="0"/>
              <a:t> </a:t>
            </a:r>
            <a:r>
              <a:rPr lang="fr-FR" dirty="0" err="1"/>
              <a:t>generale</a:t>
            </a:r>
            <a:r>
              <a:rPr lang="fr-FR" dirty="0"/>
              <a:t> </a:t>
            </a:r>
            <a:r>
              <a:rPr lang="fr-FR" dirty="0" err="1"/>
              <a:t>și</a:t>
            </a:r>
            <a:r>
              <a:rPr lang="fr-FR" dirty="0"/>
              <a:t> </a:t>
            </a:r>
            <a:r>
              <a:rPr lang="fr-FR" dirty="0" err="1"/>
              <a:t>specifice</a:t>
            </a:r>
            <a:r>
              <a:rPr lang="fr-FR" dirty="0"/>
              <a:t> </a:t>
            </a:r>
            <a:r>
              <a:rPr lang="fr-FR" dirty="0" err="1"/>
              <a:t>readucerii</a:t>
            </a:r>
            <a:r>
              <a:rPr lang="fr-FR" dirty="0"/>
              <a:t> </a:t>
            </a:r>
            <a:r>
              <a:rPr lang="fr-FR" dirty="0" err="1"/>
              <a:t>și</a:t>
            </a:r>
            <a:r>
              <a:rPr lang="fr-FR" dirty="0"/>
              <a:t> </a:t>
            </a:r>
            <a:r>
              <a:rPr lang="fr-FR" dirty="0" err="1"/>
              <a:t>menținerii</a:t>
            </a:r>
            <a:r>
              <a:rPr lang="fr-FR" dirty="0"/>
              <a:t> </a:t>
            </a:r>
            <a:r>
              <a:rPr lang="fr-FR" dirty="0" err="1"/>
              <a:t>în</a:t>
            </a:r>
            <a:r>
              <a:rPr lang="fr-FR" dirty="0"/>
              <a:t> </a:t>
            </a:r>
            <a:r>
              <a:rPr lang="fr-FR" dirty="0" err="1"/>
              <a:t>sistemul</a:t>
            </a:r>
            <a:r>
              <a:rPr lang="fr-FR" dirty="0"/>
              <a:t> de </a:t>
            </a:r>
            <a:r>
              <a:rPr lang="fr-FR" dirty="0" err="1"/>
              <a:t>educație</a:t>
            </a:r>
            <a:r>
              <a:rPr lang="fr-FR" dirty="0"/>
              <a:t> </a:t>
            </a:r>
            <a:r>
              <a:rPr lang="fr-FR" dirty="0" err="1"/>
              <a:t>și</a:t>
            </a:r>
            <a:r>
              <a:rPr lang="fr-FR" dirty="0"/>
              <a:t> </a:t>
            </a:r>
            <a:r>
              <a:rPr lang="fr-FR" dirty="0" err="1"/>
              <a:t>formare</a:t>
            </a:r>
            <a:r>
              <a:rPr lang="fr-FR" dirty="0"/>
              <a:t> a </a:t>
            </a:r>
            <a:r>
              <a:rPr lang="fr-FR" dirty="0" err="1"/>
              <a:t>tinerilor</a:t>
            </a:r>
            <a:r>
              <a:rPr lang="fr-FR" dirty="0"/>
              <a:t> </a:t>
            </a:r>
            <a:r>
              <a:rPr lang="fr-FR" dirty="0" err="1"/>
              <a:t>și</a:t>
            </a:r>
            <a:r>
              <a:rPr lang="fr-FR" dirty="0"/>
              <a:t> </a:t>
            </a:r>
            <a:r>
              <a:rPr lang="fr-FR" dirty="0" err="1"/>
              <a:t>adulților</a:t>
            </a:r>
            <a:r>
              <a:rPr lang="fr-FR" dirty="0"/>
              <a:t> care nu </a:t>
            </a:r>
            <a:r>
              <a:rPr lang="fr-FR" dirty="0" err="1"/>
              <a:t>și</a:t>
            </a:r>
            <a:r>
              <a:rPr lang="fr-FR" dirty="0"/>
              <a:t>-au </a:t>
            </a:r>
            <a:r>
              <a:rPr lang="fr-FR" dirty="0" err="1"/>
              <a:t>finalizat</a:t>
            </a:r>
            <a:r>
              <a:rPr lang="fr-FR" dirty="0"/>
              <a:t> </a:t>
            </a:r>
            <a:r>
              <a:rPr lang="fr-FR" dirty="0" err="1"/>
              <a:t>educația</a:t>
            </a:r>
            <a:r>
              <a:rPr lang="fr-FR" dirty="0"/>
              <a:t> </a:t>
            </a:r>
            <a:r>
              <a:rPr lang="fr-FR" dirty="0" err="1"/>
              <a:t>obligatorie</a:t>
            </a:r>
            <a:r>
              <a:rPr lang="fr-FR" dirty="0"/>
              <a:t> </a:t>
            </a:r>
            <a:r>
              <a:rPr lang="fr-FR" dirty="0" err="1"/>
              <a:t>prin</a:t>
            </a:r>
            <a:r>
              <a:rPr lang="fr-FR" dirty="0"/>
              <a:t> </a:t>
            </a:r>
            <a:r>
              <a:rPr lang="fr-FR" dirty="0" err="1"/>
              <a:t>furnizarea</a:t>
            </a:r>
            <a:r>
              <a:rPr lang="fr-FR" dirty="0"/>
              <a:t>, </a:t>
            </a:r>
            <a:r>
              <a:rPr lang="fr-FR" dirty="0" err="1"/>
              <a:t>în</a:t>
            </a:r>
            <a:r>
              <a:rPr lang="fr-FR" dirty="0"/>
              <a:t> </a:t>
            </a:r>
            <a:r>
              <a:rPr lang="fr-FR" dirty="0" err="1"/>
              <a:t>anul</a:t>
            </a:r>
            <a:r>
              <a:rPr lang="fr-FR" dirty="0"/>
              <a:t> 2021, a 3 </a:t>
            </a:r>
            <a:r>
              <a:rPr lang="fr-FR" dirty="0" err="1"/>
              <a:t>programe</a:t>
            </a:r>
            <a:r>
              <a:rPr lang="fr-FR" dirty="0"/>
              <a:t> de </a:t>
            </a:r>
            <a:r>
              <a:rPr lang="fr-FR" dirty="0" err="1"/>
              <a:t>formare</a:t>
            </a:r>
            <a:r>
              <a:rPr lang="fr-FR" dirty="0"/>
              <a:t> </a:t>
            </a:r>
            <a:r>
              <a:rPr lang="fr-FR" dirty="0" err="1"/>
              <a:t>continuă</a:t>
            </a:r>
            <a:r>
              <a:rPr lang="fr-FR" dirty="0"/>
              <a:t> </a:t>
            </a:r>
            <a:r>
              <a:rPr lang="fr-FR" dirty="0" err="1"/>
              <a:t>specifice</a:t>
            </a:r>
            <a:r>
              <a:rPr lang="fr-FR" dirty="0"/>
              <a:t> </a:t>
            </a:r>
            <a:r>
              <a:rPr lang="fr-FR" dirty="0" err="1"/>
              <a:t>programelor</a:t>
            </a:r>
            <a:r>
              <a:rPr lang="fr-FR" dirty="0"/>
              <a:t> de tip „A </a:t>
            </a:r>
            <a:r>
              <a:rPr lang="fr-FR" dirty="0" err="1"/>
              <a:t>doua</a:t>
            </a:r>
            <a:r>
              <a:rPr lang="fr-FR" dirty="0"/>
              <a:t> </a:t>
            </a:r>
            <a:r>
              <a:rPr lang="fr-FR" dirty="0" err="1"/>
              <a:t>șansă</a:t>
            </a:r>
            <a:r>
              <a:rPr lang="fr-FR" dirty="0"/>
              <a:t>”, </a:t>
            </a:r>
            <a:r>
              <a:rPr lang="fr-FR" dirty="0" err="1"/>
              <a:t>avizate</a:t>
            </a:r>
            <a:r>
              <a:rPr lang="fr-FR" dirty="0"/>
              <a:t> </a:t>
            </a:r>
            <a:r>
              <a:rPr lang="fr-FR" dirty="0" err="1"/>
              <a:t>acreditate</a:t>
            </a:r>
            <a:r>
              <a:rPr lang="fr-FR" dirty="0"/>
              <a:t> de </a:t>
            </a:r>
            <a:r>
              <a:rPr lang="fr-FR" dirty="0" err="1"/>
              <a:t>Ministerul</a:t>
            </a:r>
            <a:r>
              <a:rPr lang="fr-FR" dirty="0"/>
              <a:t> </a:t>
            </a:r>
            <a:r>
              <a:rPr lang="fr-FR" dirty="0" err="1"/>
              <a:t>Educației</a:t>
            </a:r>
            <a:r>
              <a:rPr lang="fr-FR" dirty="0"/>
              <a:t> </a:t>
            </a:r>
            <a:r>
              <a:rPr lang="fr-FR" dirty="0" err="1"/>
              <a:t>Naționale</a:t>
            </a:r>
            <a:r>
              <a:rPr lang="fr-FR" dirty="0"/>
              <a:t>, </a:t>
            </a:r>
            <a:r>
              <a:rPr lang="fr-FR" dirty="0" err="1"/>
              <a:t>cu</a:t>
            </a:r>
            <a:r>
              <a:rPr lang="fr-FR" dirty="0"/>
              <a:t> </a:t>
            </a:r>
            <a:r>
              <a:rPr lang="fr-FR" dirty="0" err="1"/>
              <a:t>durata</a:t>
            </a:r>
            <a:r>
              <a:rPr lang="fr-FR" dirty="0"/>
              <a:t> de 32 de ore </a:t>
            </a:r>
            <a:r>
              <a:rPr lang="fr-FR" dirty="0" err="1"/>
              <a:t>fiecare</a:t>
            </a:r>
            <a:r>
              <a:rPr lang="fr-FR" dirty="0"/>
              <a:t>, </a:t>
            </a:r>
            <a:r>
              <a:rPr lang="fr-FR" dirty="0" err="1"/>
              <a:t>pentru</a:t>
            </a:r>
            <a:r>
              <a:rPr lang="fr-FR" dirty="0"/>
              <a:t> 520 </a:t>
            </a:r>
            <a:r>
              <a:rPr lang="fr-FR" dirty="0" err="1"/>
              <a:t>persoane</a:t>
            </a:r>
            <a:r>
              <a:rPr lang="fr-FR" dirty="0"/>
              <a:t> </a:t>
            </a:r>
            <a:r>
              <a:rPr lang="fr-FR" dirty="0" err="1"/>
              <a:t>din</a:t>
            </a:r>
            <a:r>
              <a:rPr lang="fr-FR" dirty="0"/>
              <a:t> </a:t>
            </a:r>
            <a:r>
              <a:rPr lang="fr-FR" dirty="0" err="1"/>
              <a:t>învățământul</a:t>
            </a:r>
            <a:r>
              <a:rPr lang="fr-FR" dirty="0"/>
              <a:t> </a:t>
            </a:r>
            <a:r>
              <a:rPr lang="fr-FR" dirty="0" err="1"/>
              <a:t>preuniversitar</a:t>
            </a:r>
            <a:r>
              <a:rPr lang="fr-FR" dirty="0"/>
              <a:t> </a:t>
            </a:r>
            <a:r>
              <a:rPr lang="fr-FR" dirty="0" err="1"/>
              <a:t>din</a:t>
            </a:r>
            <a:r>
              <a:rPr lang="fr-FR" dirty="0"/>
              <a:t> </a:t>
            </a:r>
            <a:r>
              <a:rPr lang="fr-FR" dirty="0" err="1"/>
              <a:t>județul</a:t>
            </a:r>
            <a:r>
              <a:rPr lang="fr-FR" dirty="0"/>
              <a:t> Dolj;</a:t>
            </a:r>
            <a:endParaRPr lang="en-GB" dirty="0"/>
          </a:p>
          <a:p>
            <a:endParaRPr lang="en-GB" dirty="0"/>
          </a:p>
        </p:txBody>
      </p:sp>
    </p:spTree>
    <p:extLst>
      <p:ext uri="{BB962C8B-B14F-4D97-AF65-F5344CB8AC3E}">
        <p14:creationId xmlns:p14="http://schemas.microsoft.com/office/powerpoint/2010/main" val="1038905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a:bodyPr>
          <a:lstStyle/>
          <a:p>
            <a:r>
              <a:rPr lang="fr-FR" b="1" dirty="0" err="1">
                <a:solidFill>
                  <a:schemeClr val="bg1"/>
                </a:solidFill>
              </a:rPr>
              <a:t>Numirea</a:t>
            </a:r>
            <a:r>
              <a:rPr lang="fr-FR" b="1" dirty="0">
                <a:solidFill>
                  <a:schemeClr val="bg1"/>
                </a:solidFill>
              </a:rPr>
              <a:t> de </a:t>
            </a:r>
            <a:r>
              <a:rPr lang="fr-FR" b="1" dirty="0" err="1">
                <a:solidFill>
                  <a:schemeClr val="bg1"/>
                </a:solidFill>
              </a:rPr>
              <a:t>către</a:t>
            </a:r>
            <a:r>
              <a:rPr lang="fr-FR" b="1" dirty="0">
                <a:solidFill>
                  <a:schemeClr val="bg1"/>
                </a:solidFill>
              </a:rPr>
              <a:t> </a:t>
            </a:r>
            <a:r>
              <a:rPr lang="fr-FR" b="1" dirty="0" err="1">
                <a:solidFill>
                  <a:schemeClr val="bg1"/>
                </a:solidFill>
              </a:rPr>
              <a:t>directorul</a:t>
            </a:r>
            <a:r>
              <a:rPr lang="fr-FR" b="1" dirty="0">
                <a:solidFill>
                  <a:schemeClr val="bg1"/>
                </a:solidFill>
              </a:rPr>
              <a:t> </a:t>
            </a:r>
            <a:r>
              <a:rPr lang="fr-FR" b="1" dirty="0" err="1">
                <a:solidFill>
                  <a:schemeClr val="bg1"/>
                </a:solidFill>
              </a:rPr>
              <a:t>școlii</a:t>
            </a:r>
            <a:r>
              <a:rPr lang="fr-FR" b="1" dirty="0">
                <a:solidFill>
                  <a:schemeClr val="bg1"/>
                </a:solidFill>
              </a:rPr>
              <a:t> a </a:t>
            </a:r>
            <a:r>
              <a:rPr lang="fr-FR" b="1" dirty="0" err="1">
                <a:solidFill>
                  <a:schemeClr val="bg1"/>
                </a:solidFill>
              </a:rPr>
              <a:t>Comisiei</a:t>
            </a:r>
            <a:r>
              <a:rPr lang="fr-FR" b="1" dirty="0">
                <a:solidFill>
                  <a:schemeClr val="bg1"/>
                </a:solidFill>
              </a:rPr>
              <a:t> de </a:t>
            </a:r>
            <a:r>
              <a:rPr lang="fr-FR" b="1" dirty="0" err="1">
                <a:solidFill>
                  <a:schemeClr val="bg1"/>
                </a:solidFill>
              </a:rPr>
              <a:t>înscriere</a:t>
            </a:r>
            <a:r>
              <a:rPr lang="fr-FR" b="1" dirty="0">
                <a:solidFill>
                  <a:schemeClr val="bg1"/>
                </a:solidFill>
              </a:rPr>
              <a:t> a </a:t>
            </a:r>
            <a:r>
              <a:rPr lang="fr-FR" b="1" dirty="0" err="1">
                <a:solidFill>
                  <a:schemeClr val="bg1"/>
                </a:solidFill>
              </a:rPr>
              <a:t>cursanților</a:t>
            </a:r>
            <a:r>
              <a:rPr lang="fr-FR" b="1" dirty="0">
                <a:solidFill>
                  <a:schemeClr val="bg1"/>
                </a:solidFill>
              </a:rPr>
              <a:t> </a:t>
            </a:r>
            <a:r>
              <a:rPr lang="fr-FR" b="1" dirty="0" err="1">
                <a:solidFill>
                  <a:schemeClr val="bg1"/>
                </a:solidFill>
              </a:rPr>
              <a:t>în</a:t>
            </a:r>
            <a:r>
              <a:rPr lang="fr-FR" b="1" dirty="0">
                <a:solidFill>
                  <a:schemeClr val="bg1"/>
                </a:solidFill>
              </a:rPr>
              <a:t> program, </a:t>
            </a:r>
            <a:r>
              <a:rPr lang="fr-FR" b="1" dirty="0" err="1">
                <a:solidFill>
                  <a:schemeClr val="bg1"/>
                </a:solidFill>
              </a:rPr>
              <a:t>cu</a:t>
            </a:r>
            <a:r>
              <a:rPr lang="fr-FR" b="1" dirty="0">
                <a:solidFill>
                  <a:schemeClr val="bg1"/>
                </a:solidFill>
              </a:rPr>
              <a:t> </a:t>
            </a:r>
            <a:r>
              <a:rPr lang="fr-FR" b="1" dirty="0" err="1">
                <a:solidFill>
                  <a:schemeClr val="bg1"/>
                </a:solidFill>
              </a:rPr>
              <a:t>avizul</a:t>
            </a:r>
            <a:r>
              <a:rPr lang="fr-FR" b="1" dirty="0">
                <a:solidFill>
                  <a:schemeClr val="bg1"/>
                </a:solidFill>
              </a:rPr>
              <a:t> CA al </a:t>
            </a:r>
            <a:r>
              <a:rPr lang="fr-FR" b="1" dirty="0" err="1">
                <a:solidFill>
                  <a:schemeClr val="bg1"/>
                </a:solidFill>
              </a:rPr>
              <a:t>unității</a:t>
            </a:r>
            <a:endParaRPr lang="en-GB" dirty="0">
              <a:solidFill>
                <a:schemeClr val="bg1"/>
              </a:solidFill>
            </a:endParaRPr>
          </a:p>
          <a:p>
            <a:r>
              <a:rPr lang="fr-FR" dirty="0" err="1">
                <a:solidFill>
                  <a:schemeClr val="bg1"/>
                </a:solidFill>
              </a:rPr>
              <a:t>Comisie</a:t>
            </a:r>
            <a:r>
              <a:rPr lang="fr-FR" dirty="0">
                <a:solidFill>
                  <a:schemeClr val="bg1"/>
                </a:solidFill>
              </a:rPr>
              <a:t> de </a:t>
            </a:r>
            <a:r>
              <a:rPr lang="fr-FR" dirty="0" err="1">
                <a:solidFill>
                  <a:schemeClr val="bg1"/>
                </a:solidFill>
              </a:rPr>
              <a:t>înscriere</a:t>
            </a:r>
            <a:r>
              <a:rPr lang="fr-FR" dirty="0">
                <a:solidFill>
                  <a:schemeClr val="bg1"/>
                </a:solidFill>
              </a:rPr>
              <a:t> e a </a:t>
            </a:r>
            <a:r>
              <a:rPr lang="ro-RO" dirty="0">
                <a:solidFill>
                  <a:schemeClr val="bg1"/>
                </a:solidFill>
              </a:rPr>
              <a:t>programului ”A doua șansă” învățământ gimnazial.</a:t>
            </a:r>
            <a:endParaRPr lang="en-GB" dirty="0">
              <a:solidFill>
                <a:schemeClr val="bg1"/>
              </a:solidFill>
            </a:endParaRPr>
          </a:p>
          <a:p>
            <a:pPr lvl="0"/>
            <a:r>
              <a:rPr lang="fr-FR" dirty="0" err="1">
                <a:solidFill>
                  <a:schemeClr val="bg1"/>
                </a:solidFill>
              </a:rPr>
              <a:t>comisia</a:t>
            </a:r>
            <a:r>
              <a:rPr lang="fr-FR" dirty="0">
                <a:solidFill>
                  <a:schemeClr val="bg1"/>
                </a:solidFill>
              </a:rPr>
              <a:t> de </a:t>
            </a:r>
            <a:r>
              <a:rPr lang="fr-FR" dirty="0" err="1">
                <a:solidFill>
                  <a:schemeClr val="bg1"/>
                </a:solidFill>
              </a:rPr>
              <a:t>înscriere</a:t>
            </a:r>
            <a:r>
              <a:rPr lang="fr-FR" dirty="0">
                <a:solidFill>
                  <a:schemeClr val="bg1"/>
                </a:solidFill>
              </a:rPr>
              <a:t> este format </a:t>
            </a:r>
            <a:r>
              <a:rPr lang="fr-FR" dirty="0" err="1">
                <a:solidFill>
                  <a:schemeClr val="bg1"/>
                </a:solidFill>
              </a:rPr>
              <a:t>din</a:t>
            </a:r>
            <a:r>
              <a:rPr lang="fr-FR" dirty="0">
                <a:solidFill>
                  <a:schemeClr val="bg1"/>
                </a:solidFill>
              </a:rPr>
              <a:t> </a:t>
            </a:r>
            <a:r>
              <a:rPr lang="fr-FR" dirty="0" err="1">
                <a:solidFill>
                  <a:schemeClr val="bg1"/>
                </a:solidFill>
              </a:rPr>
              <a:t>preşedinte</a:t>
            </a:r>
            <a:r>
              <a:rPr lang="fr-FR" dirty="0">
                <a:solidFill>
                  <a:schemeClr val="bg1"/>
                </a:solidFill>
              </a:rPr>
              <a:t> de la </a:t>
            </a:r>
            <a:r>
              <a:rPr lang="fr-FR" dirty="0" err="1">
                <a:solidFill>
                  <a:schemeClr val="bg1"/>
                </a:solidFill>
              </a:rPr>
              <a:t>nivelul</a:t>
            </a:r>
            <a:r>
              <a:rPr lang="fr-FR" dirty="0">
                <a:solidFill>
                  <a:schemeClr val="bg1"/>
                </a:solidFill>
              </a:rPr>
              <a:t> </a:t>
            </a:r>
            <a:r>
              <a:rPr lang="fr-FR" dirty="0" err="1">
                <a:solidFill>
                  <a:schemeClr val="bg1"/>
                </a:solidFill>
              </a:rPr>
              <a:t>școlii</a:t>
            </a:r>
            <a:r>
              <a:rPr lang="fr-FR" dirty="0">
                <a:solidFill>
                  <a:schemeClr val="bg1"/>
                </a:solidFill>
              </a:rPr>
              <a:t>, </a:t>
            </a:r>
            <a:r>
              <a:rPr lang="fr-FR" dirty="0" err="1">
                <a:solidFill>
                  <a:schemeClr val="bg1"/>
                </a:solidFill>
              </a:rPr>
              <a:t>secretar</a:t>
            </a:r>
            <a:r>
              <a:rPr lang="fr-FR" dirty="0">
                <a:solidFill>
                  <a:schemeClr val="bg1"/>
                </a:solidFill>
              </a:rPr>
              <a:t>, </a:t>
            </a:r>
            <a:r>
              <a:rPr lang="fr-FR" dirty="0" err="1">
                <a:solidFill>
                  <a:schemeClr val="bg1"/>
                </a:solidFill>
              </a:rPr>
              <a:t>membrii</a:t>
            </a:r>
            <a:r>
              <a:rPr lang="fr-FR" dirty="0">
                <a:solidFill>
                  <a:schemeClr val="bg1"/>
                </a:solidFill>
              </a:rPr>
              <a:t>.</a:t>
            </a:r>
            <a:endParaRPr lang="en-GB" dirty="0">
              <a:solidFill>
                <a:schemeClr val="bg1"/>
              </a:solidFill>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6482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922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5516563"/>
          </a:xfrm>
        </p:spPr>
        <p:txBody>
          <a:bodyPr>
            <a:normAutofit fontScale="85000" lnSpcReduction="20000"/>
          </a:bodyPr>
          <a:lstStyle/>
          <a:p>
            <a:r>
              <a:rPr lang="fr-FR" b="1" dirty="0" err="1"/>
              <a:t>Numirea</a:t>
            </a:r>
            <a:r>
              <a:rPr lang="fr-FR" b="1" dirty="0"/>
              <a:t> de </a:t>
            </a:r>
            <a:r>
              <a:rPr lang="fr-FR" b="1" dirty="0" err="1"/>
              <a:t>către</a:t>
            </a:r>
            <a:r>
              <a:rPr lang="fr-FR" b="1" dirty="0"/>
              <a:t> </a:t>
            </a:r>
            <a:r>
              <a:rPr lang="fr-FR" b="1" dirty="0" err="1"/>
              <a:t>directorului</a:t>
            </a:r>
            <a:r>
              <a:rPr lang="fr-FR" b="1" dirty="0"/>
              <a:t> </a:t>
            </a:r>
            <a:r>
              <a:rPr lang="fr-FR" b="1" dirty="0" err="1"/>
              <a:t>unității</a:t>
            </a:r>
            <a:r>
              <a:rPr lang="fr-FR" b="1" dirty="0"/>
              <a:t> a </a:t>
            </a:r>
            <a:r>
              <a:rPr lang="fr-FR" b="1" dirty="0" err="1"/>
              <a:t>Comisiei</a:t>
            </a:r>
            <a:r>
              <a:rPr lang="fr-FR" b="1" dirty="0"/>
              <a:t> de </a:t>
            </a:r>
            <a:r>
              <a:rPr lang="fr-FR" b="1" dirty="0" err="1"/>
              <a:t>evaluare</a:t>
            </a:r>
            <a:r>
              <a:rPr lang="fr-FR" b="1" dirty="0"/>
              <a:t> </a:t>
            </a:r>
            <a:r>
              <a:rPr lang="fr-FR" b="1" dirty="0" err="1"/>
              <a:t>inițială</a:t>
            </a:r>
            <a:r>
              <a:rPr lang="fr-FR" b="1" dirty="0"/>
              <a:t> a </a:t>
            </a:r>
            <a:r>
              <a:rPr lang="fr-FR" b="1" dirty="0" err="1"/>
              <a:t>cursanților</a:t>
            </a:r>
            <a:r>
              <a:rPr lang="fr-FR" b="1" dirty="0"/>
              <a:t> </a:t>
            </a:r>
            <a:r>
              <a:rPr lang="fr-FR" b="1" dirty="0" err="1"/>
              <a:t>în</a:t>
            </a:r>
            <a:r>
              <a:rPr lang="fr-FR" b="1" dirty="0"/>
              <a:t> program, </a:t>
            </a:r>
            <a:r>
              <a:rPr lang="fr-FR" b="1" dirty="0" err="1"/>
              <a:t>cu</a:t>
            </a:r>
            <a:r>
              <a:rPr lang="fr-FR" b="1" dirty="0"/>
              <a:t> </a:t>
            </a:r>
            <a:r>
              <a:rPr lang="fr-FR" b="1" dirty="0" err="1"/>
              <a:t>avizul</a:t>
            </a:r>
            <a:r>
              <a:rPr lang="fr-FR" b="1" dirty="0"/>
              <a:t> CA al </a:t>
            </a:r>
            <a:r>
              <a:rPr lang="fr-FR" b="1" dirty="0" err="1"/>
              <a:t>unității</a:t>
            </a:r>
            <a:r>
              <a:rPr lang="fr-FR" b="1" dirty="0"/>
              <a:t> de </a:t>
            </a:r>
            <a:r>
              <a:rPr lang="fr-FR" b="1" dirty="0" err="1"/>
              <a:t>învățământ</a:t>
            </a:r>
            <a:endParaRPr lang="en-GB" dirty="0"/>
          </a:p>
          <a:p>
            <a:pPr lvl="0" algn="just"/>
            <a:r>
              <a:rPr lang="en-US" dirty="0" err="1"/>
              <a:t>evaluarea</a:t>
            </a:r>
            <a:r>
              <a:rPr lang="en-US" dirty="0"/>
              <a:t> </a:t>
            </a:r>
            <a:r>
              <a:rPr lang="en-US" dirty="0" err="1"/>
              <a:t>inițială</a:t>
            </a:r>
            <a:r>
              <a:rPr lang="en-US" dirty="0"/>
              <a:t> se </a:t>
            </a:r>
            <a:r>
              <a:rPr lang="en-US" dirty="0" err="1"/>
              <a:t>aplică</a:t>
            </a:r>
            <a:r>
              <a:rPr lang="en-US" dirty="0"/>
              <a:t> </a:t>
            </a:r>
            <a:r>
              <a:rPr lang="en-US" dirty="0" err="1"/>
              <a:t>elevilor</a:t>
            </a:r>
            <a:r>
              <a:rPr lang="en-US" dirty="0"/>
              <a:t> care </a:t>
            </a:r>
            <a:r>
              <a:rPr lang="en-US" dirty="0" err="1"/>
              <a:t>solicită</a:t>
            </a:r>
            <a:r>
              <a:rPr lang="en-US" dirty="0"/>
              <a:t>  </a:t>
            </a:r>
            <a:r>
              <a:rPr lang="en-US" dirty="0" err="1"/>
              <a:t>înscrierea</a:t>
            </a:r>
            <a:r>
              <a:rPr lang="en-US" dirty="0"/>
              <a:t> la alt </a:t>
            </a:r>
            <a:r>
              <a:rPr lang="en-US" dirty="0" err="1"/>
              <a:t>nivel</a:t>
            </a:r>
            <a:r>
              <a:rPr lang="en-US" dirty="0"/>
              <a:t> </a:t>
            </a:r>
            <a:r>
              <a:rPr lang="en-US" dirty="0" err="1"/>
              <a:t>decât</a:t>
            </a:r>
            <a:r>
              <a:rPr lang="en-US" dirty="0"/>
              <a:t> I;</a:t>
            </a:r>
            <a:endParaRPr lang="en-GB" dirty="0"/>
          </a:p>
          <a:p>
            <a:pPr lvl="0" algn="just"/>
            <a:r>
              <a:rPr lang="en-US" dirty="0" err="1"/>
              <a:t>evaluarea</a:t>
            </a:r>
            <a:r>
              <a:rPr lang="en-US" dirty="0"/>
              <a:t> </a:t>
            </a:r>
            <a:r>
              <a:rPr lang="en-US" dirty="0" err="1"/>
              <a:t>vizează</a:t>
            </a:r>
            <a:r>
              <a:rPr lang="en-US" dirty="0"/>
              <a:t> </a:t>
            </a:r>
            <a:r>
              <a:rPr lang="en-US" dirty="0" err="1"/>
              <a:t>achizițiile</a:t>
            </a:r>
            <a:r>
              <a:rPr lang="en-US" dirty="0"/>
              <a:t> </a:t>
            </a:r>
            <a:r>
              <a:rPr lang="en-US" dirty="0" err="1"/>
              <a:t>fundamentale</a:t>
            </a:r>
            <a:r>
              <a:rPr lang="en-US" dirty="0"/>
              <a:t> la </a:t>
            </a:r>
            <a:r>
              <a:rPr lang="en-US" dirty="0" err="1"/>
              <a:t>limba</a:t>
            </a:r>
            <a:r>
              <a:rPr lang="en-US" dirty="0"/>
              <a:t> </a:t>
            </a:r>
            <a:r>
              <a:rPr lang="en-US" dirty="0" err="1"/>
              <a:t>română</a:t>
            </a:r>
            <a:r>
              <a:rPr lang="en-US" dirty="0"/>
              <a:t> </a:t>
            </a:r>
            <a:r>
              <a:rPr lang="en-US" dirty="0" err="1"/>
              <a:t>și</a:t>
            </a:r>
            <a:r>
              <a:rPr lang="en-US" dirty="0"/>
              <a:t> </a:t>
            </a:r>
            <a:r>
              <a:rPr lang="en-US" dirty="0" err="1"/>
              <a:t>matematică</a:t>
            </a:r>
            <a:r>
              <a:rPr lang="en-US" dirty="0"/>
              <a:t>;</a:t>
            </a:r>
            <a:endParaRPr lang="en-GB" dirty="0"/>
          </a:p>
          <a:p>
            <a:pPr lvl="0" algn="just"/>
            <a:r>
              <a:rPr lang="en-US" dirty="0" err="1"/>
              <a:t>evaluarea</a:t>
            </a:r>
            <a:r>
              <a:rPr lang="en-US" dirty="0"/>
              <a:t> </a:t>
            </a:r>
            <a:r>
              <a:rPr lang="en-US" dirty="0" err="1"/>
              <a:t>constă</a:t>
            </a:r>
            <a:r>
              <a:rPr lang="en-US" dirty="0"/>
              <a:t> </a:t>
            </a:r>
            <a:r>
              <a:rPr lang="en-US" dirty="0" err="1"/>
              <a:t>în</a:t>
            </a:r>
            <a:r>
              <a:rPr lang="en-US" dirty="0"/>
              <a:t> </a:t>
            </a:r>
            <a:r>
              <a:rPr lang="en-US" dirty="0" err="1"/>
              <a:t>susținerea</a:t>
            </a:r>
            <a:r>
              <a:rPr lang="en-US" dirty="0"/>
              <a:t> </a:t>
            </a:r>
            <a:r>
              <a:rPr lang="en-US" dirty="0" err="1"/>
              <a:t>unor</a:t>
            </a:r>
            <a:r>
              <a:rPr lang="en-US" dirty="0"/>
              <a:t> probe </a:t>
            </a:r>
            <a:r>
              <a:rPr lang="en-US" dirty="0" err="1"/>
              <a:t>scrise</a:t>
            </a:r>
            <a:r>
              <a:rPr lang="en-US" dirty="0"/>
              <a:t> </a:t>
            </a:r>
            <a:r>
              <a:rPr lang="en-US" dirty="0" err="1"/>
              <a:t>și</a:t>
            </a:r>
            <a:r>
              <a:rPr lang="en-US" dirty="0"/>
              <a:t> </a:t>
            </a:r>
            <a:r>
              <a:rPr lang="en-US" dirty="0" err="1"/>
              <a:t>orale</a:t>
            </a:r>
            <a:r>
              <a:rPr lang="en-US" dirty="0"/>
              <a:t>/practice;</a:t>
            </a:r>
            <a:endParaRPr lang="en-GB" dirty="0"/>
          </a:p>
          <a:p>
            <a:pPr lvl="0" algn="just"/>
            <a:r>
              <a:rPr lang="fr-FR" dirty="0" err="1"/>
              <a:t>probele</a:t>
            </a:r>
            <a:r>
              <a:rPr lang="fr-FR" dirty="0"/>
              <a:t> de </a:t>
            </a:r>
            <a:r>
              <a:rPr lang="fr-FR" dirty="0" err="1"/>
              <a:t>evaluare</a:t>
            </a:r>
            <a:r>
              <a:rPr lang="fr-FR" dirty="0"/>
              <a:t> </a:t>
            </a:r>
            <a:r>
              <a:rPr lang="fr-FR" dirty="0" err="1"/>
              <a:t>sunt</a:t>
            </a:r>
            <a:r>
              <a:rPr lang="fr-FR" dirty="0"/>
              <a:t> </a:t>
            </a:r>
            <a:r>
              <a:rPr lang="fr-FR" dirty="0" err="1"/>
              <a:t>elaborate</a:t>
            </a:r>
            <a:r>
              <a:rPr lang="fr-FR" dirty="0"/>
              <a:t> de </a:t>
            </a:r>
            <a:r>
              <a:rPr lang="fr-FR" dirty="0" err="1"/>
              <a:t>comisiile</a:t>
            </a:r>
            <a:r>
              <a:rPr lang="fr-FR" dirty="0"/>
              <a:t> de </a:t>
            </a:r>
            <a:r>
              <a:rPr lang="fr-FR" dirty="0" err="1"/>
              <a:t>evaluare</a:t>
            </a:r>
            <a:r>
              <a:rPr lang="fr-FR" dirty="0"/>
              <a:t> </a:t>
            </a:r>
            <a:r>
              <a:rPr lang="fr-FR" dirty="0" err="1"/>
              <a:t>din</a:t>
            </a:r>
            <a:r>
              <a:rPr lang="fr-FR" dirty="0"/>
              <a:t> </a:t>
            </a:r>
            <a:r>
              <a:rPr lang="fr-FR" dirty="0" err="1"/>
              <a:t>unitatea</a:t>
            </a:r>
            <a:r>
              <a:rPr lang="fr-FR" dirty="0"/>
              <a:t> de </a:t>
            </a:r>
            <a:r>
              <a:rPr lang="fr-FR" dirty="0" err="1"/>
              <a:t>învățământ</a:t>
            </a:r>
            <a:r>
              <a:rPr lang="fr-FR" dirty="0"/>
              <a:t>;</a:t>
            </a:r>
            <a:endParaRPr lang="en-GB" dirty="0"/>
          </a:p>
          <a:p>
            <a:pPr lvl="0" algn="just"/>
            <a:r>
              <a:rPr lang="en-US" dirty="0" err="1"/>
              <a:t>comisia</a:t>
            </a:r>
            <a:r>
              <a:rPr lang="en-US" dirty="0"/>
              <a:t> de </a:t>
            </a:r>
            <a:r>
              <a:rPr lang="en-US" dirty="0" err="1"/>
              <a:t>evaluare</a:t>
            </a:r>
            <a:r>
              <a:rPr lang="en-US" dirty="0"/>
              <a:t> </a:t>
            </a:r>
            <a:r>
              <a:rPr lang="en-US" dirty="0" err="1"/>
              <a:t>este</a:t>
            </a:r>
            <a:r>
              <a:rPr lang="en-US" dirty="0"/>
              <a:t> </a:t>
            </a:r>
            <a:r>
              <a:rPr lang="en-US" dirty="0" err="1"/>
              <a:t>alcătuită</a:t>
            </a:r>
            <a:r>
              <a:rPr lang="en-US" dirty="0"/>
              <a:t> din </a:t>
            </a:r>
            <a:r>
              <a:rPr lang="en-US" dirty="0" err="1"/>
              <a:t>coordonatorul</a:t>
            </a:r>
            <a:r>
              <a:rPr lang="en-US" dirty="0"/>
              <a:t> </a:t>
            </a:r>
            <a:r>
              <a:rPr lang="en-US" dirty="0" err="1"/>
              <a:t>județean</a:t>
            </a:r>
            <a:r>
              <a:rPr lang="en-US" dirty="0"/>
              <a:t> </a:t>
            </a:r>
            <a:r>
              <a:rPr lang="en-US" dirty="0" err="1"/>
              <a:t>pentru</a:t>
            </a:r>
            <a:r>
              <a:rPr lang="en-US" dirty="0"/>
              <a:t> </a:t>
            </a:r>
            <a:r>
              <a:rPr lang="en-US" dirty="0" err="1"/>
              <a:t>Programul</a:t>
            </a:r>
            <a:r>
              <a:rPr lang="en-US" dirty="0"/>
              <a:t> ADȘ la </a:t>
            </a:r>
            <a:r>
              <a:rPr lang="en-US" dirty="0" err="1"/>
              <a:t>nivel</a:t>
            </a:r>
            <a:r>
              <a:rPr lang="en-US" dirty="0"/>
              <a:t> </a:t>
            </a:r>
            <a:r>
              <a:rPr lang="en-US" dirty="0" err="1"/>
              <a:t>județean</a:t>
            </a:r>
            <a:r>
              <a:rPr lang="en-US" dirty="0"/>
              <a:t>, </a:t>
            </a:r>
            <a:r>
              <a:rPr lang="en-US" dirty="0" err="1"/>
              <a:t>directorul</a:t>
            </a:r>
            <a:r>
              <a:rPr lang="en-US" dirty="0"/>
              <a:t> </a:t>
            </a:r>
            <a:r>
              <a:rPr lang="en-US" dirty="0" err="1"/>
              <a:t>școlii</a:t>
            </a:r>
            <a:r>
              <a:rPr lang="en-US" dirty="0"/>
              <a:t> </a:t>
            </a:r>
            <a:r>
              <a:rPr lang="en-GB" dirty="0" err="1"/>
              <a:t>membri</a:t>
            </a:r>
            <a:r>
              <a:rPr lang="en-GB" dirty="0"/>
              <a:t> </a:t>
            </a:r>
            <a:r>
              <a:rPr lang="en-GB" dirty="0" err="1"/>
              <a:t>evaluatori</a:t>
            </a:r>
            <a:r>
              <a:rPr lang="en-US" dirty="0"/>
              <a:t>;</a:t>
            </a:r>
            <a:endParaRPr lang="en-GB" dirty="0"/>
          </a:p>
          <a:p>
            <a:endParaRPr lang="en-GB" dirty="0"/>
          </a:p>
        </p:txBody>
      </p:sp>
    </p:spTree>
    <p:extLst>
      <p:ext uri="{BB962C8B-B14F-4D97-AF65-F5344CB8AC3E}">
        <p14:creationId xmlns:p14="http://schemas.microsoft.com/office/powerpoint/2010/main" val="717327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534400" cy="5516563"/>
          </a:xfrm>
        </p:spPr>
        <p:txBody>
          <a:bodyPr>
            <a:normAutofit/>
          </a:bodyPr>
          <a:lstStyle/>
          <a:p>
            <a:r>
              <a:rPr lang="fr-FR" b="1" dirty="0" err="1"/>
              <a:t>Realizarea</a:t>
            </a:r>
            <a:r>
              <a:rPr lang="fr-FR" b="1" dirty="0"/>
              <a:t> </a:t>
            </a:r>
            <a:r>
              <a:rPr lang="fr-FR" b="1" dirty="0" err="1"/>
              <a:t>evaluării</a:t>
            </a:r>
            <a:r>
              <a:rPr lang="fr-FR" b="1" dirty="0"/>
              <a:t> </a:t>
            </a:r>
            <a:r>
              <a:rPr lang="fr-FR" b="1" dirty="0" err="1"/>
              <a:t>curente</a:t>
            </a:r>
            <a:r>
              <a:rPr lang="fr-FR" b="1" dirty="0"/>
              <a:t>, formative de </a:t>
            </a:r>
            <a:r>
              <a:rPr lang="fr-FR" b="1" dirty="0" err="1"/>
              <a:t>către</a:t>
            </a:r>
            <a:r>
              <a:rPr lang="fr-FR" b="1" dirty="0"/>
              <a:t> </a:t>
            </a:r>
            <a:r>
              <a:rPr lang="fr-FR" b="1" dirty="0" err="1"/>
              <a:t>cadrele</a:t>
            </a:r>
            <a:r>
              <a:rPr lang="fr-FR" b="1" dirty="0"/>
              <a:t> </a:t>
            </a:r>
            <a:r>
              <a:rPr lang="fr-FR" b="1" dirty="0" err="1"/>
              <a:t>didactice</a:t>
            </a:r>
            <a:r>
              <a:rPr lang="fr-FR" b="1" dirty="0"/>
              <a:t> ADȘ care </a:t>
            </a:r>
            <a:r>
              <a:rPr lang="fr-FR" b="1" dirty="0" err="1"/>
              <a:t>predau</a:t>
            </a:r>
            <a:r>
              <a:rPr lang="fr-FR" b="1" dirty="0"/>
              <a:t> la clase/</a:t>
            </a:r>
            <a:r>
              <a:rPr lang="fr-FR" b="1" dirty="0" err="1"/>
              <a:t>grupe</a:t>
            </a:r>
            <a:r>
              <a:rPr lang="fr-FR" b="1" dirty="0"/>
              <a:t> ADȘ</a:t>
            </a:r>
            <a:endParaRPr lang="en-GB" dirty="0"/>
          </a:p>
          <a:p>
            <a:pPr lvl="0" algn="just"/>
            <a:r>
              <a:rPr lang="fr-FR" dirty="0" err="1"/>
              <a:t>evaluarea</a:t>
            </a:r>
            <a:r>
              <a:rPr lang="fr-FR" dirty="0"/>
              <a:t> </a:t>
            </a:r>
            <a:r>
              <a:rPr lang="fr-FR" dirty="0" err="1"/>
              <a:t>curentă</a:t>
            </a:r>
            <a:r>
              <a:rPr lang="fr-FR" dirty="0"/>
              <a:t> se face </a:t>
            </a:r>
            <a:r>
              <a:rPr lang="fr-FR" dirty="0" err="1"/>
              <a:t>realizează</a:t>
            </a:r>
            <a:r>
              <a:rPr lang="fr-FR" dirty="0"/>
              <a:t> </a:t>
            </a:r>
            <a:r>
              <a:rPr lang="fr-FR" dirty="0" err="1"/>
              <a:t>pe</a:t>
            </a:r>
            <a:r>
              <a:rPr lang="fr-FR" dirty="0"/>
              <a:t> </a:t>
            </a:r>
            <a:r>
              <a:rPr lang="fr-FR" dirty="0" err="1"/>
              <a:t>parcursul</a:t>
            </a:r>
            <a:r>
              <a:rPr lang="fr-FR" dirty="0"/>
              <a:t> </a:t>
            </a:r>
            <a:r>
              <a:rPr lang="fr-FR" dirty="0" err="1"/>
              <a:t>unui</a:t>
            </a:r>
            <a:r>
              <a:rPr lang="fr-FR" dirty="0"/>
              <a:t> </a:t>
            </a:r>
            <a:r>
              <a:rPr lang="fr-FR" dirty="0" err="1"/>
              <a:t>modul</a:t>
            </a:r>
            <a:r>
              <a:rPr lang="fr-FR" dirty="0"/>
              <a:t>/</a:t>
            </a:r>
            <a:r>
              <a:rPr lang="fr-FR" dirty="0" err="1"/>
              <a:t>modulelor</a:t>
            </a:r>
            <a:r>
              <a:rPr lang="fr-FR" dirty="0"/>
              <a:t> </a:t>
            </a:r>
            <a:r>
              <a:rPr lang="fr-FR" dirty="0" err="1"/>
              <a:t>corespunzătoare</a:t>
            </a:r>
            <a:r>
              <a:rPr lang="fr-FR" dirty="0"/>
              <a:t> </a:t>
            </a:r>
            <a:r>
              <a:rPr lang="fr-FR" dirty="0" err="1"/>
              <a:t>unui</a:t>
            </a:r>
            <a:r>
              <a:rPr lang="fr-FR" dirty="0"/>
              <a:t> an de </a:t>
            </a:r>
            <a:r>
              <a:rPr lang="fr-FR" dirty="0" err="1"/>
              <a:t>studiu</a:t>
            </a:r>
            <a:r>
              <a:rPr lang="fr-FR" dirty="0"/>
              <a:t> de </a:t>
            </a:r>
            <a:r>
              <a:rPr lang="fr-FR" dirty="0" err="1"/>
              <a:t>către</a:t>
            </a:r>
            <a:r>
              <a:rPr lang="fr-FR" dirty="0"/>
              <a:t> </a:t>
            </a:r>
            <a:r>
              <a:rPr lang="fr-FR" dirty="0" err="1"/>
              <a:t>cadrul</a:t>
            </a:r>
            <a:r>
              <a:rPr lang="fr-FR" dirty="0"/>
              <a:t> </a:t>
            </a:r>
            <a:r>
              <a:rPr lang="fr-FR" dirty="0" err="1"/>
              <a:t>didactic</a:t>
            </a:r>
            <a:r>
              <a:rPr lang="fr-FR" dirty="0"/>
              <a:t> care </a:t>
            </a:r>
            <a:r>
              <a:rPr lang="fr-FR" dirty="0" err="1"/>
              <a:t>predă</a:t>
            </a:r>
            <a:r>
              <a:rPr lang="fr-FR" dirty="0"/>
              <a:t> </a:t>
            </a:r>
            <a:r>
              <a:rPr lang="fr-FR" dirty="0" err="1"/>
              <a:t>modulul</a:t>
            </a:r>
            <a:r>
              <a:rPr lang="fr-FR" dirty="0"/>
              <a:t> ;</a:t>
            </a:r>
            <a:endParaRPr lang="en-GB" dirty="0"/>
          </a:p>
          <a:p>
            <a:pPr lvl="0" algn="just"/>
            <a:r>
              <a:rPr lang="en-GB" dirty="0"/>
              <a:t>se </a:t>
            </a:r>
            <a:r>
              <a:rPr lang="en-GB" dirty="0" err="1"/>
              <a:t>adresează</a:t>
            </a:r>
            <a:r>
              <a:rPr lang="en-GB" dirty="0"/>
              <a:t> </a:t>
            </a:r>
            <a:r>
              <a:rPr lang="en-GB" dirty="0" err="1"/>
              <a:t>tuturor</a:t>
            </a:r>
            <a:r>
              <a:rPr lang="en-GB" dirty="0"/>
              <a:t> </a:t>
            </a:r>
            <a:r>
              <a:rPr lang="en-GB" dirty="0" err="1"/>
              <a:t>cursanților</a:t>
            </a:r>
            <a:r>
              <a:rPr lang="en-GB" dirty="0"/>
              <a:t> care </a:t>
            </a:r>
            <a:r>
              <a:rPr lang="en-GB" dirty="0" err="1"/>
              <a:t>parcurg</a:t>
            </a:r>
            <a:r>
              <a:rPr lang="en-GB" dirty="0"/>
              <a:t> </a:t>
            </a:r>
            <a:r>
              <a:rPr lang="en-GB" dirty="0" err="1"/>
              <a:t>și</a:t>
            </a:r>
            <a:r>
              <a:rPr lang="en-GB" dirty="0"/>
              <a:t> </a:t>
            </a:r>
            <a:r>
              <a:rPr lang="en-GB" dirty="0" err="1"/>
              <a:t>frecventează</a:t>
            </a:r>
            <a:r>
              <a:rPr lang="en-GB" dirty="0"/>
              <a:t> </a:t>
            </a:r>
            <a:r>
              <a:rPr lang="en-GB" dirty="0" err="1"/>
              <a:t>modulele</a:t>
            </a:r>
            <a:r>
              <a:rPr lang="en-GB" dirty="0"/>
              <a:t>;</a:t>
            </a:r>
          </a:p>
          <a:p>
            <a:pPr algn="just"/>
            <a:endParaRPr lang="en-GB" dirty="0"/>
          </a:p>
        </p:txBody>
      </p:sp>
    </p:spTree>
    <p:extLst>
      <p:ext uri="{BB962C8B-B14F-4D97-AF65-F5344CB8AC3E}">
        <p14:creationId xmlns:p14="http://schemas.microsoft.com/office/powerpoint/2010/main" val="3448144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b="1" dirty="0" err="1">
                <a:solidFill>
                  <a:schemeClr val="bg1"/>
                </a:solidFill>
              </a:rPr>
              <a:t>Realizarea</a:t>
            </a:r>
            <a:r>
              <a:rPr lang="en-GB" b="1" dirty="0">
                <a:solidFill>
                  <a:schemeClr val="bg1"/>
                </a:solidFill>
              </a:rPr>
              <a:t> </a:t>
            </a:r>
            <a:r>
              <a:rPr lang="en-GB" b="1" dirty="0" err="1">
                <a:solidFill>
                  <a:schemeClr val="bg1"/>
                </a:solidFill>
              </a:rPr>
              <a:t>evaluării</a:t>
            </a:r>
            <a:r>
              <a:rPr lang="en-GB" b="1" dirty="0">
                <a:solidFill>
                  <a:schemeClr val="bg1"/>
                </a:solidFill>
              </a:rPr>
              <a:t> finale</a:t>
            </a:r>
            <a:endParaRPr lang="en-GB" dirty="0">
              <a:solidFill>
                <a:schemeClr val="bg1"/>
              </a:solidFill>
            </a:endParaRPr>
          </a:p>
          <a:p>
            <a:pPr lvl="0"/>
            <a:r>
              <a:rPr lang="en-GB" dirty="0" err="1"/>
              <a:t>evaluarea</a:t>
            </a:r>
            <a:r>
              <a:rPr lang="en-GB" dirty="0"/>
              <a:t> </a:t>
            </a:r>
            <a:r>
              <a:rPr lang="en-GB" dirty="0" err="1"/>
              <a:t>finală</a:t>
            </a:r>
            <a:r>
              <a:rPr lang="en-GB" dirty="0"/>
              <a:t> de </a:t>
            </a:r>
            <a:r>
              <a:rPr lang="en-GB" dirty="0" err="1"/>
              <a:t>modul</a:t>
            </a:r>
            <a:r>
              <a:rPr lang="en-GB" dirty="0"/>
              <a:t>, </a:t>
            </a:r>
            <a:r>
              <a:rPr lang="en-GB" dirty="0" err="1"/>
              <a:t>pentru</a:t>
            </a:r>
            <a:r>
              <a:rPr lang="en-GB" dirty="0"/>
              <a:t> </a:t>
            </a:r>
            <a:r>
              <a:rPr lang="en-GB" dirty="0" err="1"/>
              <a:t>educaţia</a:t>
            </a:r>
            <a:r>
              <a:rPr lang="en-GB" dirty="0"/>
              <a:t> de </a:t>
            </a:r>
            <a:r>
              <a:rPr lang="en-GB" dirty="0" err="1"/>
              <a:t>bază</a:t>
            </a:r>
            <a:r>
              <a:rPr lang="en-GB" dirty="0"/>
              <a:t> – se </a:t>
            </a:r>
            <a:r>
              <a:rPr lang="en-GB" dirty="0" err="1"/>
              <a:t>desfăşoară</a:t>
            </a:r>
            <a:r>
              <a:rPr lang="en-GB" dirty="0"/>
              <a:t> </a:t>
            </a:r>
            <a:r>
              <a:rPr lang="en-GB" dirty="0" err="1"/>
              <a:t>după</a:t>
            </a:r>
            <a:r>
              <a:rPr lang="en-GB" dirty="0"/>
              <a:t> </a:t>
            </a:r>
            <a:r>
              <a:rPr lang="en-GB" dirty="0" err="1"/>
              <a:t>încheierea</a:t>
            </a:r>
            <a:r>
              <a:rPr lang="en-GB" dirty="0"/>
              <a:t> </a:t>
            </a:r>
            <a:r>
              <a:rPr lang="en-GB" dirty="0" err="1"/>
              <a:t>procesului</a:t>
            </a:r>
            <a:r>
              <a:rPr lang="en-GB" dirty="0"/>
              <a:t> de </a:t>
            </a:r>
            <a:r>
              <a:rPr lang="en-GB" dirty="0" err="1"/>
              <a:t>predare-învăţare</a:t>
            </a:r>
            <a:r>
              <a:rPr lang="en-GB" dirty="0"/>
              <a:t> al </a:t>
            </a:r>
            <a:r>
              <a:rPr lang="en-GB" dirty="0" err="1"/>
              <a:t>unui</a:t>
            </a:r>
            <a:r>
              <a:rPr lang="en-GB" dirty="0"/>
              <a:t> </a:t>
            </a:r>
            <a:r>
              <a:rPr lang="en-GB" dirty="0" err="1"/>
              <a:t>modul</a:t>
            </a:r>
            <a:r>
              <a:rPr lang="en-GB" dirty="0"/>
              <a:t>;</a:t>
            </a:r>
          </a:p>
          <a:p>
            <a:pPr lvl="0"/>
            <a:r>
              <a:rPr lang="en-GB" dirty="0"/>
              <a:t>se </a:t>
            </a:r>
            <a:r>
              <a:rPr lang="en-GB" dirty="0" err="1"/>
              <a:t>realizează</a:t>
            </a:r>
            <a:r>
              <a:rPr lang="en-GB" dirty="0"/>
              <a:t> de </a:t>
            </a:r>
            <a:r>
              <a:rPr lang="en-GB" dirty="0" err="1"/>
              <a:t>către</a:t>
            </a:r>
            <a:r>
              <a:rPr lang="en-GB" dirty="0"/>
              <a:t> </a:t>
            </a:r>
            <a:r>
              <a:rPr lang="en-GB" dirty="0" err="1"/>
              <a:t>cadrul</a:t>
            </a:r>
            <a:r>
              <a:rPr lang="en-GB" dirty="0"/>
              <a:t> didactic care </a:t>
            </a:r>
            <a:r>
              <a:rPr lang="en-GB" dirty="0" err="1"/>
              <a:t>predă</a:t>
            </a:r>
            <a:r>
              <a:rPr lang="en-GB" dirty="0"/>
              <a:t> </a:t>
            </a:r>
            <a:r>
              <a:rPr lang="en-GB" dirty="0" err="1"/>
              <a:t>modulul</a:t>
            </a:r>
            <a:r>
              <a:rPr lang="en-GB" dirty="0"/>
              <a:t> </a:t>
            </a:r>
            <a:r>
              <a:rPr lang="en-GB" dirty="0" err="1"/>
              <a:t>sau</a:t>
            </a:r>
            <a:r>
              <a:rPr lang="en-GB" dirty="0"/>
              <a:t>, </a:t>
            </a:r>
            <a:r>
              <a:rPr lang="en-GB" dirty="0" err="1"/>
              <a:t>în</a:t>
            </a:r>
            <a:r>
              <a:rPr lang="en-GB" dirty="0"/>
              <a:t> </a:t>
            </a:r>
            <a:r>
              <a:rPr lang="en-GB" dirty="0" err="1"/>
              <a:t>situaţii</a:t>
            </a:r>
            <a:r>
              <a:rPr lang="en-GB" dirty="0"/>
              <a:t> </a:t>
            </a:r>
            <a:r>
              <a:rPr lang="en-GB" dirty="0" err="1"/>
              <a:t>speciale</a:t>
            </a:r>
            <a:r>
              <a:rPr lang="en-GB" dirty="0"/>
              <a:t>, </a:t>
            </a:r>
            <a:r>
              <a:rPr lang="en-GB" dirty="0" err="1"/>
              <a:t>în</a:t>
            </a:r>
            <a:r>
              <a:rPr lang="en-GB" dirty="0"/>
              <a:t> </a:t>
            </a:r>
            <a:r>
              <a:rPr lang="en-GB" dirty="0" err="1"/>
              <a:t>cadrul</a:t>
            </a:r>
            <a:r>
              <a:rPr lang="en-GB" dirty="0"/>
              <a:t> </a:t>
            </a:r>
            <a:r>
              <a:rPr lang="en-GB" dirty="0" err="1"/>
              <a:t>sesiunilor</a:t>
            </a:r>
            <a:r>
              <a:rPr lang="en-GB" dirty="0"/>
              <a:t> de </a:t>
            </a:r>
            <a:r>
              <a:rPr lang="en-GB" dirty="0" err="1"/>
              <a:t>evaluare</a:t>
            </a:r>
            <a:r>
              <a:rPr lang="en-GB" dirty="0"/>
              <a:t>, de </a:t>
            </a:r>
            <a:r>
              <a:rPr lang="en-GB" dirty="0" err="1"/>
              <a:t>către</a:t>
            </a:r>
            <a:r>
              <a:rPr lang="en-GB" dirty="0"/>
              <a:t> </a:t>
            </a:r>
            <a:r>
              <a:rPr lang="en-GB" dirty="0" err="1"/>
              <a:t>comisia</a:t>
            </a:r>
            <a:r>
              <a:rPr lang="en-GB" dirty="0"/>
              <a:t> de </a:t>
            </a:r>
            <a:r>
              <a:rPr lang="en-GB" dirty="0" err="1"/>
              <a:t>evaluare</a:t>
            </a:r>
            <a:r>
              <a:rPr lang="en-GB" dirty="0"/>
              <a:t> ;</a:t>
            </a:r>
          </a:p>
          <a:p>
            <a:pPr lvl="0"/>
            <a:r>
              <a:rPr lang="en-GB" dirty="0"/>
              <a:t>se </a:t>
            </a:r>
            <a:r>
              <a:rPr lang="en-GB" dirty="0" err="1"/>
              <a:t>adresează</a:t>
            </a:r>
            <a:r>
              <a:rPr lang="en-GB" dirty="0"/>
              <a:t> </a:t>
            </a:r>
            <a:r>
              <a:rPr lang="en-GB" dirty="0" err="1"/>
              <a:t>tuturor</a:t>
            </a:r>
            <a:r>
              <a:rPr lang="en-GB" dirty="0"/>
              <a:t> </a:t>
            </a:r>
            <a:r>
              <a:rPr lang="en-GB" dirty="0" err="1"/>
              <a:t>elevilor</a:t>
            </a:r>
            <a:r>
              <a:rPr lang="en-GB" dirty="0"/>
              <a:t> </a:t>
            </a:r>
            <a:r>
              <a:rPr lang="en-GB" dirty="0" err="1"/>
              <a:t>înscrişi</a:t>
            </a:r>
            <a:r>
              <a:rPr lang="en-GB" dirty="0"/>
              <a:t> </a:t>
            </a:r>
            <a:r>
              <a:rPr lang="en-GB" dirty="0" err="1"/>
              <a:t>în</a:t>
            </a:r>
            <a:r>
              <a:rPr lang="en-GB" dirty="0"/>
              <a:t> program; </a:t>
            </a:r>
            <a:r>
              <a:rPr lang="en-GB" dirty="0" err="1"/>
              <a:t>constă</a:t>
            </a:r>
            <a:r>
              <a:rPr lang="en-GB" dirty="0"/>
              <a:t> </a:t>
            </a:r>
            <a:r>
              <a:rPr lang="en-GB" dirty="0" err="1"/>
              <a:t>în</a:t>
            </a:r>
            <a:r>
              <a:rPr lang="en-GB" dirty="0"/>
              <a:t> </a:t>
            </a:r>
            <a:r>
              <a:rPr lang="en-GB" dirty="0" err="1"/>
              <a:t>evaluarea</a:t>
            </a:r>
            <a:r>
              <a:rPr lang="en-GB" dirty="0"/>
              <a:t> </a:t>
            </a:r>
            <a:r>
              <a:rPr lang="en-GB" dirty="0" err="1"/>
              <a:t>unui</a:t>
            </a:r>
            <a:r>
              <a:rPr lang="en-GB" dirty="0"/>
              <a:t> </a:t>
            </a:r>
            <a:r>
              <a:rPr lang="en-GB" dirty="0" err="1"/>
              <a:t>portofoliu</a:t>
            </a:r>
            <a:r>
              <a:rPr lang="en-GB" dirty="0"/>
              <a:t> </a:t>
            </a:r>
            <a:r>
              <a:rPr lang="en-GB" dirty="0" err="1"/>
              <a:t>tematic</a:t>
            </a:r>
            <a:r>
              <a:rPr lang="en-GB" dirty="0"/>
              <a:t> </a:t>
            </a:r>
            <a:r>
              <a:rPr lang="en-GB" dirty="0" err="1"/>
              <a:t>şi</a:t>
            </a:r>
            <a:r>
              <a:rPr lang="en-GB" dirty="0"/>
              <a:t> </a:t>
            </a:r>
            <a:r>
              <a:rPr lang="en-GB" dirty="0" err="1"/>
              <a:t>într</a:t>
            </a:r>
            <a:r>
              <a:rPr lang="en-GB" dirty="0"/>
              <a:t>-o </a:t>
            </a:r>
            <a:r>
              <a:rPr lang="en-GB" dirty="0" err="1"/>
              <a:t>probă</a:t>
            </a:r>
            <a:r>
              <a:rPr lang="en-GB" dirty="0"/>
              <a:t> de </a:t>
            </a:r>
            <a:r>
              <a:rPr lang="en-GB" dirty="0" err="1"/>
              <a:t>evaluare</a:t>
            </a:r>
            <a:r>
              <a:rPr lang="en-GB" dirty="0"/>
              <a:t> de </a:t>
            </a:r>
            <a:r>
              <a:rPr lang="en-GB" dirty="0" err="1"/>
              <a:t>modul</a:t>
            </a:r>
            <a:r>
              <a:rPr lang="en-GB" dirty="0"/>
              <a:t>;</a:t>
            </a:r>
          </a:p>
          <a:p>
            <a:pPr lvl="0"/>
            <a:r>
              <a:rPr lang="en-GB" dirty="0" err="1"/>
              <a:t>rezultatele</a:t>
            </a:r>
            <a:r>
              <a:rPr lang="en-GB" dirty="0"/>
              <a:t> </a:t>
            </a:r>
            <a:r>
              <a:rPr lang="en-GB" dirty="0" err="1"/>
              <a:t>sunt</a:t>
            </a:r>
            <a:r>
              <a:rPr lang="en-GB" dirty="0"/>
              <a:t> </a:t>
            </a:r>
            <a:r>
              <a:rPr lang="en-GB" dirty="0" err="1"/>
              <a:t>consemnate</a:t>
            </a:r>
            <a:r>
              <a:rPr lang="en-GB" dirty="0"/>
              <a:t> </a:t>
            </a:r>
            <a:r>
              <a:rPr lang="en-GB" dirty="0" err="1"/>
              <a:t>în</a:t>
            </a:r>
            <a:r>
              <a:rPr lang="en-GB" dirty="0"/>
              <a:t> </a:t>
            </a:r>
            <a:r>
              <a:rPr lang="en-GB" dirty="0" err="1"/>
              <a:t>cataloage</a:t>
            </a:r>
            <a:r>
              <a:rPr lang="en-GB" dirty="0"/>
              <a:t> </a:t>
            </a:r>
            <a:r>
              <a:rPr lang="en-GB" dirty="0" err="1"/>
              <a:t>și</a:t>
            </a:r>
            <a:r>
              <a:rPr lang="en-GB" dirty="0"/>
              <a:t> </a:t>
            </a:r>
            <a:r>
              <a:rPr lang="en-GB" dirty="0" err="1"/>
              <a:t>registrele</a:t>
            </a:r>
            <a:r>
              <a:rPr lang="en-GB" dirty="0"/>
              <a:t> </a:t>
            </a:r>
            <a:r>
              <a:rPr lang="en-GB" dirty="0" err="1"/>
              <a:t>matricole</a:t>
            </a:r>
            <a:r>
              <a:rPr lang="en-GB" dirty="0"/>
              <a:t>;</a:t>
            </a:r>
          </a:p>
          <a:p>
            <a:endParaRPr lang="en-GB" dirty="0"/>
          </a:p>
        </p:txBody>
      </p:sp>
    </p:spTree>
    <p:extLst>
      <p:ext uri="{BB962C8B-B14F-4D97-AF65-F5344CB8AC3E}">
        <p14:creationId xmlns:p14="http://schemas.microsoft.com/office/powerpoint/2010/main" val="242431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534400" cy="5440363"/>
          </a:xfrm>
        </p:spPr>
        <p:txBody>
          <a:bodyPr>
            <a:normAutofit fontScale="70000" lnSpcReduction="20000"/>
          </a:bodyPr>
          <a:lstStyle/>
          <a:p>
            <a:r>
              <a:rPr lang="en-GB" sz="4000" b="1" dirty="0" err="1">
                <a:solidFill>
                  <a:schemeClr val="bg1"/>
                </a:solidFill>
              </a:rPr>
              <a:t>Certificarea</a:t>
            </a:r>
            <a:endParaRPr lang="en-GB" sz="4000" dirty="0">
              <a:solidFill>
                <a:schemeClr val="bg1"/>
              </a:solidFill>
            </a:endParaRPr>
          </a:p>
          <a:p>
            <a:pPr lvl="0" algn="just"/>
            <a:r>
              <a:rPr lang="fr-FR" dirty="0" err="1">
                <a:solidFill>
                  <a:schemeClr val="bg1"/>
                </a:solidFill>
              </a:rPr>
              <a:t>în</a:t>
            </a:r>
            <a:r>
              <a:rPr lang="fr-FR" dirty="0">
                <a:solidFill>
                  <a:schemeClr val="bg1"/>
                </a:solidFill>
              </a:rPr>
              <a:t> </a:t>
            </a:r>
            <a:r>
              <a:rPr lang="fr-FR" dirty="0" err="1">
                <a:solidFill>
                  <a:schemeClr val="bg1"/>
                </a:solidFill>
              </a:rPr>
              <a:t>urma</a:t>
            </a:r>
            <a:r>
              <a:rPr lang="fr-FR" dirty="0">
                <a:solidFill>
                  <a:schemeClr val="bg1"/>
                </a:solidFill>
              </a:rPr>
              <a:t> </a:t>
            </a:r>
            <a:r>
              <a:rPr lang="fr-FR" dirty="0" err="1">
                <a:solidFill>
                  <a:schemeClr val="bg1"/>
                </a:solidFill>
              </a:rPr>
              <a:t>promovării</a:t>
            </a:r>
            <a:r>
              <a:rPr lang="fr-FR" dirty="0">
                <a:solidFill>
                  <a:schemeClr val="bg1"/>
                </a:solidFill>
              </a:rPr>
              <a:t> </a:t>
            </a:r>
            <a:r>
              <a:rPr lang="fr-FR" dirty="0" err="1">
                <a:solidFill>
                  <a:schemeClr val="bg1"/>
                </a:solidFill>
              </a:rPr>
              <a:t>unui</a:t>
            </a:r>
            <a:r>
              <a:rPr lang="fr-FR" dirty="0">
                <a:solidFill>
                  <a:schemeClr val="bg1"/>
                </a:solidFill>
              </a:rPr>
              <a:t> </a:t>
            </a:r>
            <a:r>
              <a:rPr lang="fr-FR" dirty="0" err="1">
                <a:solidFill>
                  <a:schemeClr val="bg1"/>
                </a:solidFill>
              </a:rPr>
              <a:t>modul</a:t>
            </a:r>
            <a:r>
              <a:rPr lang="fr-FR" dirty="0">
                <a:solidFill>
                  <a:schemeClr val="bg1"/>
                </a:solidFill>
              </a:rPr>
              <a:t>, se </a:t>
            </a:r>
            <a:r>
              <a:rPr lang="fr-FR" dirty="0" err="1">
                <a:solidFill>
                  <a:schemeClr val="bg1"/>
                </a:solidFill>
              </a:rPr>
              <a:t>eliberează</a:t>
            </a:r>
            <a:r>
              <a:rPr lang="fr-FR" dirty="0">
                <a:solidFill>
                  <a:schemeClr val="bg1"/>
                </a:solidFill>
              </a:rPr>
              <a:t>, la </a:t>
            </a:r>
            <a:r>
              <a:rPr lang="fr-FR" dirty="0" err="1">
                <a:solidFill>
                  <a:schemeClr val="bg1"/>
                </a:solidFill>
              </a:rPr>
              <a:t>cerere</a:t>
            </a:r>
            <a:r>
              <a:rPr lang="fr-FR" dirty="0">
                <a:solidFill>
                  <a:schemeClr val="bg1"/>
                </a:solidFill>
              </a:rPr>
              <a:t>, o </a:t>
            </a:r>
            <a:r>
              <a:rPr lang="fr-FR" dirty="0" err="1">
                <a:solidFill>
                  <a:schemeClr val="bg1"/>
                </a:solidFill>
              </a:rPr>
              <a:t>adeverinţă</a:t>
            </a:r>
            <a:r>
              <a:rPr lang="fr-FR" dirty="0">
                <a:solidFill>
                  <a:schemeClr val="bg1"/>
                </a:solidFill>
              </a:rPr>
              <a:t> de </a:t>
            </a:r>
            <a:r>
              <a:rPr lang="fr-FR" dirty="0" err="1">
                <a:solidFill>
                  <a:schemeClr val="bg1"/>
                </a:solidFill>
              </a:rPr>
              <a:t>modul</a:t>
            </a:r>
            <a:endParaRPr lang="en-GB" dirty="0">
              <a:solidFill>
                <a:schemeClr val="bg1"/>
              </a:solidFill>
            </a:endParaRPr>
          </a:p>
          <a:p>
            <a:pPr lvl="0" algn="just"/>
            <a:r>
              <a:rPr lang="fr-FR" dirty="0" err="1">
                <a:solidFill>
                  <a:schemeClr val="bg1"/>
                </a:solidFill>
              </a:rPr>
              <a:t>elevii</a:t>
            </a:r>
            <a:r>
              <a:rPr lang="fr-FR" dirty="0">
                <a:solidFill>
                  <a:schemeClr val="bg1"/>
                </a:solidFill>
              </a:rPr>
              <a:t> care au </a:t>
            </a:r>
            <a:r>
              <a:rPr lang="fr-FR" dirty="0" err="1">
                <a:solidFill>
                  <a:schemeClr val="bg1"/>
                </a:solidFill>
              </a:rPr>
              <a:t>acumulat</a:t>
            </a:r>
            <a:r>
              <a:rPr lang="fr-FR" dirty="0">
                <a:solidFill>
                  <a:schemeClr val="bg1"/>
                </a:solidFill>
              </a:rPr>
              <a:t> </a:t>
            </a:r>
            <a:r>
              <a:rPr lang="fr-FR" dirty="0" err="1">
                <a:solidFill>
                  <a:schemeClr val="bg1"/>
                </a:solidFill>
              </a:rPr>
              <a:t>cel</a:t>
            </a:r>
            <a:r>
              <a:rPr lang="fr-FR" dirty="0">
                <a:solidFill>
                  <a:schemeClr val="bg1"/>
                </a:solidFill>
              </a:rPr>
              <a:t> </a:t>
            </a:r>
            <a:r>
              <a:rPr lang="fr-FR" dirty="0" err="1">
                <a:solidFill>
                  <a:schemeClr val="bg1"/>
                </a:solidFill>
              </a:rPr>
              <a:t>puţin</a:t>
            </a:r>
            <a:r>
              <a:rPr lang="fr-FR" dirty="0">
                <a:solidFill>
                  <a:schemeClr val="bg1"/>
                </a:solidFill>
              </a:rPr>
              <a:t> 75% </a:t>
            </a:r>
            <a:r>
              <a:rPr lang="fr-FR" dirty="0" err="1">
                <a:solidFill>
                  <a:schemeClr val="bg1"/>
                </a:solidFill>
              </a:rPr>
              <a:t>credite</a:t>
            </a:r>
            <a:r>
              <a:rPr lang="fr-FR" dirty="0">
                <a:solidFill>
                  <a:schemeClr val="bg1"/>
                </a:solidFill>
              </a:rPr>
              <a:t> </a:t>
            </a:r>
            <a:r>
              <a:rPr lang="fr-FR" dirty="0" err="1">
                <a:solidFill>
                  <a:schemeClr val="bg1"/>
                </a:solidFill>
              </a:rPr>
              <a:t>din</a:t>
            </a:r>
            <a:r>
              <a:rPr lang="fr-FR" dirty="0">
                <a:solidFill>
                  <a:schemeClr val="bg1"/>
                </a:solidFill>
              </a:rPr>
              <a:t> </a:t>
            </a:r>
            <a:r>
              <a:rPr lang="fr-FR" dirty="0" err="1">
                <a:solidFill>
                  <a:schemeClr val="bg1"/>
                </a:solidFill>
              </a:rPr>
              <a:t>numărul</a:t>
            </a:r>
            <a:r>
              <a:rPr lang="fr-FR" dirty="0">
                <a:solidFill>
                  <a:schemeClr val="bg1"/>
                </a:solidFill>
              </a:rPr>
              <a:t> total de </a:t>
            </a:r>
            <a:r>
              <a:rPr lang="fr-FR" dirty="0" err="1">
                <a:solidFill>
                  <a:schemeClr val="bg1"/>
                </a:solidFill>
              </a:rPr>
              <a:t>credite</a:t>
            </a:r>
            <a:r>
              <a:rPr lang="fr-FR" dirty="0">
                <a:solidFill>
                  <a:schemeClr val="bg1"/>
                </a:solidFill>
              </a:rPr>
              <a:t> </a:t>
            </a:r>
            <a:r>
              <a:rPr lang="fr-FR" dirty="0" err="1">
                <a:solidFill>
                  <a:schemeClr val="bg1"/>
                </a:solidFill>
              </a:rPr>
              <a:t>alocate</a:t>
            </a:r>
            <a:r>
              <a:rPr lang="fr-FR" dirty="0">
                <a:solidFill>
                  <a:schemeClr val="bg1"/>
                </a:solidFill>
              </a:rPr>
              <a:t> </a:t>
            </a:r>
            <a:r>
              <a:rPr lang="fr-FR" dirty="0" err="1">
                <a:solidFill>
                  <a:schemeClr val="bg1"/>
                </a:solidFill>
              </a:rPr>
              <a:t>unui</a:t>
            </a:r>
            <a:r>
              <a:rPr lang="fr-FR" dirty="0">
                <a:solidFill>
                  <a:schemeClr val="bg1"/>
                </a:solidFill>
              </a:rPr>
              <a:t> an de </a:t>
            </a:r>
            <a:r>
              <a:rPr lang="fr-FR" dirty="0" err="1">
                <a:solidFill>
                  <a:schemeClr val="bg1"/>
                </a:solidFill>
              </a:rPr>
              <a:t>studiu</a:t>
            </a:r>
            <a:r>
              <a:rPr lang="fr-FR" dirty="0">
                <a:solidFill>
                  <a:schemeClr val="bg1"/>
                </a:solidFill>
              </a:rPr>
              <a:t> pot fi </a:t>
            </a:r>
            <a:r>
              <a:rPr lang="fr-FR" dirty="0" err="1">
                <a:solidFill>
                  <a:schemeClr val="bg1"/>
                </a:solidFill>
              </a:rPr>
              <a:t>înscrişi</a:t>
            </a:r>
            <a:r>
              <a:rPr lang="fr-FR" dirty="0">
                <a:solidFill>
                  <a:schemeClr val="bg1"/>
                </a:solidFill>
              </a:rPr>
              <a:t> </a:t>
            </a:r>
            <a:r>
              <a:rPr lang="fr-FR" dirty="0" err="1">
                <a:solidFill>
                  <a:schemeClr val="bg1"/>
                </a:solidFill>
              </a:rPr>
              <a:t>în</a:t>
            </a:r>
            <a:r>
              <a:rPr lang="fr-FR" dirty="0">
                <a:solidFill>
                  <a:schemeClr val="bg1"/>
                </a:solidFill>
              </a:rPr>
              <a:t> </a:t>
            </a:r>
            <a:r>
              <a:rPr lang="fr-FR" dirty="0" err="1">
                <a:solidFill>
                  <a:schemeClr val="bg1"/>
                </a:solidFill>
              </a:rPr>
              <a:t>anul</a:t>
            </a:r>
            <a:r>
              <a:rPr lang="fr-FR" dirty="0">
                <a:solidFill>
                  <a:schemeClr val="bg1"/>
                </a:solidFill>
              </a:rPr>
              <a:t> de </a:t>
            </a:r>
            <a:r>
              <a:rPr lang="fr-FR" dirty="0" err="1">
                <a:solidFill>
                  <a:schemeClr val="bg1"/>
                </a:solidFill>
              </a:rPr>
              <a:t>studiu</a:t>
            </a:r>
            <a:r>
              <a:rPr lang="fr-FR" dirty="0">
                <a:solidFill>
                  <a:schemeClr val="bg1"/>
                </a:solidFill>
              </a:rPr>
              <a:t> </a:t>
            </a:r>
            <a:r>
              <a:rPr lang="fr-FR" dirty="0" err="1">
                <a:solidFill>
                  <a:schemeClr val="bg1"/>
                </a:solidFill>
              </a:rPr>
              <a:t>următor</a:t>
            </a:r>
            <a:endParaRPr lang="en-GB" dirty="0">
              <a:solidFill>
                <a:schemeClr val="bg1"/>
              </a:solidFill>
            </a:endParaRPr>
          </a:p>
          <a:p>
            <a:pPr lvl="0" algn="just"/>
            <a:r>
              <a:rPr lang="fr-FR" dirty="0" err="1">
                <a:solidFill>
                  <a:schemeClr val="bg1"/>
                </a:solidFill>
              </a:rPr>
              <a:t>ei</a:t>
            </a:r>
            <a:r>
              <a:rPr lang="fr-FR" dirty="0">
                <a:solidFill>
                  <a:schemeClr val="bg1"/>
                </a:solidFill>
              </a:rPr>
              <a:t> se vor </a:t>
            </a:r>
            <a:r>
              <a:rPr lang="fr-FR" dirty="0" err="1">
                <a:solidFill>
                  <a:schemeClr val="bg1"/>
                </a:solidFill>
              </a:rPr>
              <a:t>putea</a:t>
            </a:r>
            <a:r>
              <a:rPr lang="fr-FR" dirty="0">
                <a:solidFill>
                  <a:schemeClr val="bg1"/>
                </a:solidFill>
              </a:rPr>
              <a:t> </a:t>
            </a:r>
            <a:r>
              <a:rPr lang="fr-FR" dirty="0" err="1">
                <a:solidFill>
                  <a:schemeClr val="bg1"/>
                </a:solidFill>
              </a:rPr>
              <a:t>prezenta</a:t>
            </a:r>
            <a:r>
              <a:rPr lang="fr-FR" dirty="0">
                <a:solidFill>
                  <a:schemeClr val="bg1"/>
                </a:solidFill>
              </a:rPr>
              <a:t> la </a:t>
            </a:r>
            <a:r>
              <a:rPr lang="fr-FR" dirty="0" err="1">
                <a:solidFill>
                  <a:schemeClr val="bg1"/>
                </a:solidFill>
              </a:rPr>
              <a:t>oricare</a:t>
            </a:r>
            <a:r>
              <a:rPr lang="fr-FR" dirty="0">
                <a:solidFill>
                  <a:schemeClr val="bg1"/>
                </a:solidFill>
              </a:rPr>
              <a:t> </a:t>
            </a:r>
            <a:r>
              <a:rPr lang="fr-FR" dirty="0" err="1">
                <a:solidFill>
                  <a:schemeClr val="bg1"/>
                </a:solidFill>
              </a:rPr>
              <a:t>dintre</a:t>
            </a:r>
            <a:r>
              <a:rPr lang="fr-FR" dirty="0">
                <a:solidFill>
                  <a:schemeClr val="bg1"/>
                </a:solidFill>
              </a:rPr>
              <a:t> </a:t>
            </a:r>
            <a:r>
              <a:rPr lang="fr-FR" dirty="0" err="1">
                <a:solidFill>
                  <a:schemeClr val="bg1"/>
                </a:solidFill>
              </a:rPr>
              <a:t>sesiunile</a:t>
            </a:r>
            <a:r>
              <a:rPr lang="fr-FR" dirty="0">
                <a:solidFill>
                  <a:schemeClr val="bg1"/>
                </a:solidFill>
              </a:rPr>
              <a:t> de </a:t>
            </a:r>
            <a:r>
              <a:rPr lang="fr-FR" dirty="0" err="1">
                <a:solidFill>
                  <a:schemeClr val="bg1"/>
                </a:solidFill>
              </a:rPr>
              <a:t>evaluare</a:t>
            </a:r>
            <a:r>
              <a:rPr lang="fr-FR" dirty="0">
                <a:solidFill>
                  <a:schemeClr val="bg1"/>
                </a:solidFill>
              </a:rPr>
              <a:t> </a:t>
            </a:r>
            <a:r>
              <a:rPr lang="fr-FR" dirty="0" err="1">
                <a:solidFill>
                  <a:schemeClr val="bg1"/>
                </a:solidFill>
              </a:rPr>
              <a:t>ulterioare</a:t>
            </a:r>
            <a:r>
              <a:rPr lang="fr-FR" dirty="0">
                <a:solidFill>
                  <a:schemeClr val="bg1"/>
                </a:solidFill>
              </a:rPr>
              <a:t>, </a:t>
            </a:r>
            <a:r>
              <a:rPr lang="fr-FR" dirty="0" err="1">
                <a:solidFill>
                  <a:schemeClr val="bg1"/>
                </a:solidFill>
              </a:rPr>
              <a:t>programate</a:t>
            </a:r>
            <a:r>
              <a:rPr lang="fr-FR" dirty="0">
                <a:solidFill>
                  <a:schemeClr val="bg1"/>
                </a:solidFill>
              </a:rPr>
              <a:t> de </a:t>
            </a:r>
            <a:r>
              <a:rPr lang="fr-FR" dirty="0" err="1">
                <a:solidFill>
                  <a:schemeClr val="bg1"/>
                </a:solidFill>
              </a:rPr>
              <a:t>şcoală</a:t>
            </a:r>
            <a:r>
              <a:rPr lang="fr-FR" dirty="0">
                <a:solidFill>
                  <a:schemeClr val="bg1"/>
                </a:solidFill>
              </a:rPr>
              <a:t>, </a:t>
            </a:r>
            <a:r>
              <a:rPr lang="fr-FR" dirty="0" err="1">
                <a:solidFill>
                  <a:schemeClr val="bg1"/>
                </a:solidFill>
              </a:rPr>
              <a:t>pe</a:t>
            </a:r>
            <a:r>
              <a:rPr lang="fr-FR" dirty="0">
                <a:solidFill>
                  <a:schemeClr val="bg1"/>
                </a:solidFill>
              </a:rPr>
              <a:t> </a:t>
            </a:r>
            <a:r>
              <a:rPr lang="fr-FR" dirty="0" err="1">
                <a:solidFill>
                  <a:schemeClr val="bg1"/>
                </a:solidFill>
              </a:rPr>
              <a:t>durata</a:t>
            </a:r>
            <a:r>
              <a:rPr lang="fr-FR" dirty="0">
                <a:solidFill>
                  <a:schemeClr val="bg1"/>
                </a:solidFill>
              </a:rPr>
              <a:t> standard a </a:t>
            </a:r>
            <a:r>
              <a:rPr lang="fr-FR" dirty="0" err="1">
                <a:solidFill>
                  <a:schemeClr val="bg1"/>
                </a:solidFill>
              </a:rPr>
              <a:t>programului</a:t>
            </a:r>
            <a:r>
              <a:rPr lang="fr-FR" dirty="0">
                <a:solidFill>
                  <a:schemeClr val="bg1"/>
                </a:solidFill>
              </a:rPr>
              <a:t>, </a:t>
            </a:r>
            <a:r>
              <a:rPr lang="fr-FR" dirty="0" err="1">
                <a:solidFill>
                  <a:schemeClr val="bg1"/>
                </a:solidFill>
              </a:rPr>
              <a:t>urmând</a:t>
            </a:r>
            <a:r>
              <a:rPr lang="fr-FR" dirty="0">
                <a:solidFill>
                  <a:schemeClr val="bg1"/>
                </a:solidFill>
              </a:rPr>
              <a:t> </a:t>
            </a:r>
            <a:r>
              <a:rPr lang="fr-FR" dirty="0" err="1">
                <a:solidFill>
                  <a:schemeClr val="bg1"/>
                </a:solidFill>
              </a:rPr>
              <a:t>să</a:t>
            </a:r>
            <a:r>
              <a:rPr lang="fr-FR" dirty="0">
                <a:solidFill>
                  <a:schemeClr val="bg1"/>
                </a:solidFill>
              </a:rPr>
              <a:t> fie </a:t>
            </a:r>
            <a:r>
              <a:rPr lang="fr-FR" dirty="0" err="1">
                <a:solidFill>
                  <a:schemeClr val="bg1"/>
                </a:solidFill>
              </a:rPr>
              <a:t>evaluaţi</a:t>
            </a:r>
            <a:r>
              <a:rPr lang="fr-FR" dirty="0">
                <a:solidFill>
                  <a:schemeClr val="bg1"/>
                </a:solidFill>
              </a:rPr>
              <a:t> </a:t>
            </a:r>
            <a:r>
              <a:rPr lang="fr-FR" dirty="0" err="1">
                <a:solidFill>
                  <a:schemeClr val="bg1"/>
                </a:solidFill>
              </a:rPr>
              <a:t>doar</a:t>
            </a:r>
            <a:r>
              <a:rPr lang="fr-FR" dirty="0">
                <a:solidFill>
                  <a:schemeClr val="bg1"/>
                </a:solidFill>
              </a:rPr>
              <a:t> </a:t>
            </a:r>
            <a:r>
              <a:rPr lang="fr-FR" dirty="0" err="1">
                <a:solidFill>
                  <a:schemeClr val="bg1"/>
                </a:solidFill>
              </a:rPr>
              <a:t>pentru</a:t>
            </a:r>
            <a:r>
              <a:rPr lang="fr-FR" dirty="0">
                <a:solidFill>
                  <a:schemeClr val="bg1"/>
                </a:solidFill>
              </a:rPr>
              <a:t> </a:t>
            </a:r>
            <a:r>
              <a:rPr lang="fr-FR" dirty="0" err="1">
                <a:solidFill>
                  <a:schemeClr val="bg1"/>
                </a:solidFill>
              </a:rPr>
              <a:t>modulele</a:t>
            </a:r>
            <a:r>
              <a:rPr lang="fr-FR" dirty="0">
                <a:solidFill>
                  <a:schemeClr val="bg1"/>
                </a:solidFill>
              </a:rPr>
              <a:t> </a:t>
            </a:r>
            <a:r>
              <a:rPr lang="fr-FR" dirty="0" err="1">
                <a:solidFill>
                  <a:schemeClr val="bg1"/>
                </a:solidFill>
              </a:rPr>
              <a:t>nepromovate</a:t>
            </a:r>
            <a:endParaRPr lang="en-GB" dirty="0">
              <a:solidFill>
                <a:schemeClr val="bg1"/>
              </a:solidFill>
            </a:endParaRPr>
          </a:p>
          <a:p>
            <a:pPr lvl="0" algn="just"/>
            <a:r>
              <a:rPr lang="fr-FR" dirty="0" err="1">
                <a:solidFill>
                  <a:schemeClr val="bg1"/>
                </a:solidFill>
              </a:rPr>
              <a:t>în</a:t>
            </a:r>
            <a:r>
              <a:rPr lang="fr-FR" dirty="0">
                <a:solidFill>
                  <a:schemeClr val="bg1"/>
                </a:solidFill>
              </a:rPr>
              <a:t> </a:t>
            </a:r>
            <a:r>
              <a:rPr lang="fr-FR" dirty="0" err="1">
                <a:solidFill>
                  <a:schemeClr val="bg1"/>
                </a:solidFill>
              </a:rPr>
              <a:t>situaţia</a:t>
            </a:r>
            <a:r>
              <a:rPr lang="fr-FR" dirty="0">
                <a:solidFill>
                  <a:schemeClr val="bg1"/>
                </a:solidFill>
              </a:rPr>
              <a:t> </a:t>
            </a:r>
            <a:r>
              <a:rPr lang="fr-FR" dirty="0" err="1">
                <a:solidFill>
                  <a:schemeClr val="bg1"/>
                </a:solidFill>
              </a:rPr>
              <a:t>în</a:t>
            </a:r>
            <a:r>
              <a:rPr lang="fr-FR" dirty="0">
                <a:solidFill>
                  <a:schemeClr val="bg1"/>
                </a:solidFill>
              </a:rPr>
              <a:t> care, </a:t>
            </a:r>
            <a:r>
              <a:rPr lang="fr-FR" dirty="0" err="1">
                <a:solidFill>
                  <a:schemeClr val="bg1"/>
                </a:solidFill>
              </a:rPr>
              <a:t>pe</a:t>
            </a:r>
            <a:r>
              <a:rPr lang="fr-FR" dirty="0">
                <a:solidFill>
                  <a:schemeClr val="bg1"/>
                </a:solidFill>
              </a:rPr>
              <a:t> </a:t>
            </a:r>
            <a:r>
              <a:rPr lang="fr-FR" dirty="0" err="1">
                <a:solidFill>
                  <a:schemeClr val="bg1"/>
                </a:solidFill>
              </a:rPr>
              <a:t>durata</a:t>
            </a:r>
            <a:r>
              <a:rPr lang="fr-FR" dirty="0">
                <a:solidFill>
                  <a:schemeClr val="bg1"/>
                </a:solidFill>
              </a:rPr>
              <a:t> </a:t>
            </a:r>
            <a:r>
              <a:rPr lang="fr-FR" dirty="0" err="1">
                <a:solidFill>
                  <a:schemeClr val="bg1"/>
                </a:solidFill>
              </a:rPr>
              <a:t>desfăşurării</a:t>
            </a:r>
            <a:r>
              <a:rPr lang="fr-FR" dirty="0">
                <a:solidFill>
                  <a:schemeClr val="bg1"/>
                </a:solidFill>
              </a:rPr>
              <a:t> </a:t>
            </a:r>
            <a:r>
              <a:rPr lang="fr-FR" dirty="0" err="1">
                <a:solidFill>
                  <a:schemeClr val="bg1"/>
                </a:solidFill>
              </a:rPr>
              <a:t>programului</a:t>
            </a:r>
            <a:r>
              <a:rPr lang="fr-FR" dirty="0">
                <a:solidFill>
                  <a:schemeClr val="bg1"/>
                </a:solidFill>
              </a:rPr>
              <a:t> </a:t>
            </a:r>
            <a:r>
              <a:rPr lang="fr-FR" dirty="0" err="1">
                <a:solidFill>
                  <a:schemeClr val="bg1"/>
                </a:solidFill>
              </a:rPr>
              <a:t>în</a:t>
            </a:r>
            <a:r>
              <a:rPr lang="fr-FR" dirty="0">
                <a:solidFill>
                  <a:schemeClr val="bg1"/>
                </a:solidFill>
              </a:rPr>
              <a:t> </a:t>
            </a:r>
            <a:r>
              <a:rPr lang="fr-FR" dirty="0" err="1">
                <a:solidFill>
                  <a:schemeClr val="bg1"/>
                </a:solidFill>
              </a:rPr>
              <a:t>şcoală</a:t>
            </a:r>
            <a:r>
              <a:rPr lang="fr-FR" dirty="0">
                <a:solidFill>
                  <a:schemeClr val="bg1"/>
                </a:solidFill>
              </a:rPr>
              <a:t>, un </a:t>
            </a:r>
            <a:r>
              <a:rPr lang="fr-FR" dirty="0" err="1">
                <a:solidFill>
                  <a:schemeClr val="bg1"/>
                </a:solidFill>
              </a:rPr>
              <a:t>elev</a:t>
            </a:r>
            <a:r>
              <a:rPr lang="fr-FR" dirty="0">
                <a:solidFill>
                  <a:schemeClr val="bg1"/>
                </a:solidFill>
              </a:rPr>
              <a:t> nu a </a:t>
            </a:r>
            <a:r>
              <a:rPr lang="fr-FR" dirty="0" err="1">
                <a:solidFill>
                  <a:schemeClr val="bg1"/>
                </a:solidFill>
              </a:rPr>
              <a:t>reuşit</a:t>
            </a:r>
            <a:r>
              <a:rPr lang="fr-FR" dirty="0">
                <a:solidFill>
                  <a:schemeClr val="bg1"/>
                </a:solidFill>
              </a:rPr>
              <a:t> </a:t>
            </a:r>
            <a:r>
              <a:rPr lang="fr-FR" dirty="0" err="1">
                <a:solidFill>
                  <a:schemeClr val="bg1"/>
                </a:solidFill>
              </a:rPr>
              <a:t>să</a:t>
            </a:r>
            <a:r>
              <a:rPr lang="fr-FR" dirty="0">
                <a:solidFill>
                  <a:schemeClr val="bg1"/>
                </a:solidFill>
              </a:rPr>
              <a:t> </a:t>
            </a:r>
            <a:r>
              <a:rPr lang="fr-FR" dirty="0" err="1">
                <a:solidFill>
                  <a:schemeClr val="bg1"/>
                </a:solidFill>
              </a:rPr>
              <a:t>promoveze</a:t>
            </a:r>
            <a:r>
              <a:rPr lang="fr-FR" dirty="0">
                <a:solidFill>
                  <a:schemeClr val="bg1"/>
                </a:solidFill>
              </a:rPr>
              <a:t> </a:t>
            </a:r>
            <a:r>
              <a:rPr lang="fr-FR" dirty="0" err="1">
                <a:solidFill>
                  <a:schemeClr val="bg1"/>
                </a:solidFill>
              </a:rPr>
              <a:t>integral</a:t>
            </a:r>
            <a:r>
              <a:rPr lang="fr-FR" dirty="0">
                <a:solidFill>
                  <a:schemeClr val="bg1"/>
                </a:solidFill>
              </a:rPr>
              <a:t> </a:t>
            </a:r>
            <a:r>
              <a:rPr lang="fr-FR" dirty="0" err="1">
                <a:solidFill>
                  <a:schemeClr val="bg1"/>
                </a:solidFill>
              </a:rPr>
              <a:t>programul</a:t>
            </a:r>
            <a:r>
              <a:rPr lang="fr-FR" dirty="0">
                <a:solidFill>
                  <a:schemeClr val="bg1"/>
                </a:solidFill>
              </a:rPr>
              <a:t> </a:t>
            </a:r>
            <a:r>
              <a:rPr lang="fr-FR" dirty="0" err="1">
                <a:solidFill>
                  <a:schemeClr val="bg1"/>
                </a:solidFill>
              </a:rPr>
              <a:t>şi</a:t>
            </a:r>
            <a:r>
              <a:rPr lang="fr-FR" dirty="0">
                <a:solidFill>
                  <a:schemeClr val="bg1"/>
                </a:solidFill>
              </a:rPr>
              <a:t> </a:t>
            </a:r>
            <a:r>
              <a:rPr lang="fr-FR" dirty="0" err="1">
                <a:solidFill>
                  <a:schemeClr val="bg1"/>
                </a:solidFill>
              </a:rPr>
              <a:t>să</a:t>
            </a:r>
            <a:r>
              <a:rPr lang="fr-FR" dirty="0">
                <a:solidFill>
                  <a:schemeClr val="bg1"/>
                </a:solidFill>
              </a:rPr>
              <a:t> </a:t>
            </a:r>
            <a:r>
              <a:rPr lang="fr-FR" dirty="0" err="1">
                <a:solidFill>
                  <a:schemeClr val="bg1"/>
                </a:solidFill>
              </a:rPr>
              <a:t>obţină</a:t>
            </a:r>
            <a:r>
              <a:rPr lang="fr-FR" dirty="0">
                <a:solidFill>
                  <a:schemeClr val="bg1"/>
                </a:solidFill>
              </a:rPr>
              <a:t> </a:t>
            </a:r>
            <a:r>
              <a:rPr lang="fr-FR" dirty="0" err="1">
                <a:solidFill>
                  <a:schemeClr val="bg1"/>
                </a:solidFill>
              </a:rPr>
              <a:t>numărul</a:t>
            </a:r>
            <a:r>
              <a:rPr lang="fr-FR" dirty="0">
                <a:solidFill>
                  <a:schemeClr val="bg1"/>
                </a:solidFill>
              </a:rPr>
              <a:t> de </a:t>
            </a:r>
            <a:r>
              <a:rPr lang="fr-FR" dirty="0" err="1">
                <a:solidFill>
                  <a:schemeClr val="bg1"/>
                </a:solidFill>
              </a:rPr>
              <a:t>credite</a:t>
            </a:r>
            <a:r>
              <a:rPr lang="fr-FR" dirty="0">
                <a:solidFill>
                  <a:schemeClr val="bg1"/>
                </a:solidFill>
              </a:rPr>
              <a:t> </a:t>
            </a:r>
            <a:r>
              <a:rPr lang="fr-FR" dirty="0" err="1">
                <a:solidFill>
                  <a:schemeClr val="bg1"/>
                </a:solidFill>
              </a:rPr>
              <a:t>necesar</a:t>
            </a:r>
            <a:r>
              <a:rPr lang="fr-FR" dirty="0">
                <a:solidFill>
                  <a:schemeClr val="bg1"/>
                </a:solidFill>
              </a:rPr>
              <a:t> </a:t>
            </a:r>
            <a:r>
              <a:rPr lang="fr-FR" dirty="0" err="1">
                <a:solidFill>
                  <a:schemeClr val="bg1"/>
                </a:solidFill>
              </a:rPr>
              <a:t>finalizării</a:t>
            </a:r>
            <a:r>
              <a:rPr lang="fr-FR" dirty="0">
                <a:solidFill>
                  <a:schemeClr val="bg1"/>
                </a:solidFill>
              </a:rPr>
              <a:t> </a:t>
            </a:r>
            <a:r>
              <a:rPr lang="fr-FR" dirty="0" err="1">
                <a:solidFill>
                  <a:schemeClr val="bg1"/>
                </a:solidFill>
              </a:rPr>
              <a:t>acestuia</a:t>
            </a:r>
            <a:r>
              <a:rPr lang="fr-FR" dirty="0">
                <a:solidFill>
                  <a:schemeClr val="bg1"/>
                </a:solidFill>
              </a:rPr>
              <a:t>, </a:t>
            </a:r>
            <a:r>
              <a:rPr lang="fr-FR" dirty="0" err="1">
                <a:solidFill>
                  <a:schemeClr val="bg1"/>
                </a:solidFill>
              </a:rPr>
              <a:t>acesta</a:t>
            </a:r>
            <a:r>
              <a:rPr lang="fr-FR" dirty="0">
                <a:solidFill>
                  <a:schemeClr val="bg1"/>
                </a:solidFill>
              </a:rPr>
              <a:t> se </a:t>
            </a:r>
            <a:r>
              <a:rPr lang="fr-FR" dirty="0" err="1">
                <a:solidFill>
                  <a:schemeClr val="bg1"/>
                </a:solidFill>
              </a:rPr>
              <a:t>poate</a:t>
            </a:r>
            <a:r>
              <a:rPr lang="fr-FR" dirty="0">
                <a:solidFill>
                  <a:schemeClr val="bg1"/>
                </a:solidFill>
              </a:rPr>
              <a:t> </a:t>
            </a:r>
            <a:r>
              <a:rPr lang="fr-FR" dirty="0" err="1">
                <a:solidFill>
                  <a:schemeClr val="bg1"/>
                </a:solidFill>
              </a:rPr>
              <a:t>înscrie</a:t>
            </a:r>
            <a:r>
              <a:rPr lang="fr-FR" dirty="0">
                <a:solidFill>
                  <a:schemeClr val="bg1"/>
                </a:solidFill>
              </a:rPr>
              <a:t> </a:t>
            </a:r>
            <a:r>
              <a:rPr lang="fr-FR" dirty="0" err="1">
                <a:solidFill>
                  <a:schemeClr val="bg1"/>
                </a:solidFill>
              </a:rPr>
              <a:t>pentru</a:t>
            </a:r>
            <a:r>
              <a:rPr lang="fr-FR" dirty="0">
                <a:solidFill>
                  <a:schemeClr val="bg1"/>
                </a:solidFill>
              </a:rPr>
              <a:t> </a:t>
            </a:r>
            <a:r>
              <a:rPr lang="fr-FR" dirty="0" err="1">
                <a:solidFill>
                  <a:schemeClr val="bg1"/>
                </a:solidFill>
              </a:rPr>
              <a:t>evaluarea</a:t>
            </a:r>
            <a:r>
              <a:rPr lang="fr-FR" dirty="0">
                <a:solidFill>
                  <a:schemeClr val="bg1"/>
                </a:solidFill>
              </a:rPr>
              <a:t> </a:t>
            </a:r>
            <a:r>
              <a:rPr lang="fr-FR" dirty="0" err="1">
                <a:solidFill>
                  <a:schemeClr val="bg1"/>
                </a:solidFill>
              </a:rPr>
              <a:t>modulelor</a:t>
            </a:r>
            <a:r>
              <a:rPr lang="fr-FR" dirty="0">
                <a:solidFill>
                  <a:schemeClr val="bg1"/>
                </a:solidFill>
              </a:rPr>
              <a:t> </a:t>
            </a:r>
            <a:r>
              <a:rPr lang="fr-FR" dirty="0" err="1">
                <a:solidFill>
                  <a:schemeClr val="bg1"/>
                </a:solidFill>
              </a:rPr>
              <a:t>nepromovate</a:t>
            </a:r>
            <a:r>
              <a:rPr lang="fr-FR" dirty="0">
                <a:solidFill>
                  <a:schemeClr val="bg1"/>
                </a:solidFill>
              </a:rPr>
              <a:t> la </a:t>
            </a:r>
            <a:r>
              <a:rPr lang="fr-FR" dirty="0" err="1">
                <a:solidFill>
                  <a:schemeClr val="bg1"/>
                </a:solidFill>
              </a:rPr>
              <a:t>altă</a:t>
            </a:r>
            <a:r>
              <a:rPr lang="fr-FR" dirty="0">
                <a:solidFill>
                  <a:schemeClr val="bg1"/>
                </a:solidFill>
              </a:rPr>
              <a:t> </a:t>
            </a:r>
            <a:r>
              <a:rPr lang="fr-FR" dirty="0" err="1">
                <a:solidFill>
                  <a:schemeClr val="bg1"/>
                </a:solidFill>
              </a:rPr>
              <a:t>unitate</a:t>
            </a:r>
            <a:r>
              <a:rPr lang="fr-FR" dirty="0">
                <a:solidFill>
                  <a:schemeClr val="bg1"/>
                </a:solidFill>
              </a:rPr>
              <a:t> </a:t>
            </a:r>
            <a:r>
              <a:rPr lang="fr-FR" dirty="0" err="1">
                <a:solidFill>
                  <a:schemeClr val="bg1"/>
                </a:solidFill>
              </a:rPr>
              <a:t>şcolară</a:t>
            </a:r>
            <a:r>
              <a:rPr lang="fr-FR" dirty="0">
                <a:solidFill>
                  <a:schemeClr val="bg1"/>
                </a:solidFill>
              </a:rPr>
              <a:t> </a:t>
            </a:r>
            <a:r>
              <a:rPr lang="fr-FR" dirty="0" err="1">
                <a:solidFill>
                  <a:schemeClr val="bg1"/>
                </a:solidFill>
              </a:rPr>
              <a:t>unde</a:t>
            </a:r>
            <a:r>
              <a:rPr lang="fr-FR" dirty="0">
                <a:solidFill>
                  <a:schemeClr val="bg1"/>
                </a:solidFill>
              </a:rPr>
              <a:t> se </a:t>
            </a:r>
            <a:r>
              <a:rPr lang="fr-FR" dirty="0" err="1">
                <a:solidFill>
                  <a:schemeClr val="bg1"/>
                </a:solidFill>
              </a:rPr>
              <a:t>desfăşoară</a:t>
            </a:r>
            <a:r>
              <a:rPr lang="fr-FR" dirty="0">
                <a:solidFill>
                  <a:schemeClr val="bg1"/>
                </a:solidFill>
              </a:rPr>
              <a:t> </a:t>
            </a:r>
            <a:r>
              <a:rPr lang="fr-FR" dirty="0" err="1">
                <a:solidFill>
                  <a:schemeClr val="bg1"/>
                </a:solidFill>
              </a:rPr>
              <a:t>programul</a:t>
            </a:r>
            <a:r>
              <a:rPr lang="fr-FR" dirty="0">
                <a:solidFill>
                  <a:schemeClr val="bg1"/>
                </a:solidFill>
              </a:rPr>
              <a:t> </a:t>
            </a:r>
            <a:r>
              <a:rPr lang="fr-FR" dirty="0" err="1">
                <a:solidFill>
                  <a:schemeClr val="bg1"/>
                </a:solidFill>
              </a:rPr>
              <a:t>Programul</a:t>
            </a:r>
            <a:r>
              <a:rPr lang="fr-FR" dirty="0">
                <a:solidFill>
                  <a:schemeClr val="bg1"/>
                </a:solidFill>
              </a:rPr>
              <a:t> „A </a:t>
            </a:r>
            <a:r>
              <a:rPr lang="fr-FR" dirty="0" err="1">
                <a:solidFill>
                  <a:schemeClr val="bg1"/>
                </a:solidFill>
              </a:rPr>
              <a:t>doua</a:t>
            </a:r>
            <a:r>
              <a:rPr lang="fr-FR" dirty="0">
                <a:solidFill>
                  <a:schemeClr val="bg1"/>
                </a:solidFill>
              </a:rPr>
              <a:t> </a:t>
            </a:r>
            <a:r>
              <a:rPr lang="fr-FR" dirty="0" err="1">
                <a:solidFill>
                  <a:schemeClr val="bg1"/>
                </a:solidFill>
              </a:rPr>
              <a:t>şansă</a:t>
            </a:r>
            <a:r>
              <a:rPr lang="fr-FR" dirty="0">
                <a:solidFill>
                  <a:schemeClr val="bg1"/>
                </a:solidFill>
              </a:rPr>
              <a:t>” </a:t>
            </a:r>
            <a:r>
              <a:rPr lang="fr-FR" dirty="0" err="1">
                <a:solidFill>
                  <a:schemeClr val="bg1"/>
                </a:solidFill>
              </a:rPr>
              <a:t>pentru</a:t>
            </a:r>
            <a:r>
              <a:rPr lang="fr-FR" dirty="0">
                <a:solidFill>
                  <a:schemeClr val="bg1"/>
                </a:solidFill>
              </a:rPr>
              <a:t> </a:t>
            </a:r>
            <a:r>
              <a:rPr lang="fr-FR" dirty="0" err="1">
                <a:solidFill>
                  <a:schemeClr val="bg1"/>
                </a:solidFill>
              </a:rPr>
              <a:t>învăţământul</a:t>
            </a:r>
            <a:r>
              <a:rPr lang="fr-FR" dirty="0">
                <a:solidFill>
                  <a:schemeClr val="bg1"/>
                </a:solidFill>
              </a:rPr>
              <a:t> </a:t>
            </a:r>
            <a:r>
              <a:rPr lang="fr-FR" dirty="0" err="1">
                <a:solidFill>
                  <a:schemeClr val="bg1"/>
                </a:solidFill>
              </a:rPr>
              <a:t>secundar</a:t>
            </a:r>
            <a:r>
              <a:rPr lang="fr-FR" dirty="0">
                <a:solidFill>
                  <a:schemeClr val="bg1"/>
                </a:solidFill>
              </a:rPr>
              <a:t> </a:t>
            </a:r>
            <a:r>
              <a:rPr lang="fr-FR" dirty="0" err="1">
                <a:solidFill>
                  <a:schemeClr val="bg1"/>
                </a:solidFill>
              </a:rPr>
              <a:t>inferior</a:t>
            </a:r>
            <a:endParaRPr lang="en-GB" dirty="0">
              <a:solidFill>
                <a:schemeClr val="bg1"/>
              </a:solidFill>
            </a:endParaRPr>
          </a:p>
          <a:p>
            <a:r>
              <a:rPr lang="fr-FR" dirty="0"/>
              <a:t/>
            </a:r>
            <a:br>
              <a:rPr lang="fr-FR" dirty="0"/>
            </a:br>
            <a:endParaRPr lang="en-GB" dirty="0"/>
          </a:p>
        </p:txBody>
      </p:sp>
    </p:spTree>
    <p:extLst>
      <p:ext uri="{BB962C8B-B14F-4D97-AF65-F5344CB8AC3E}">
        <p14:creationId xmlns:p14="http://schemas.microsoft.com/office/powerpoint/2010/main" val="4203818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686800" cy="6202363"/>
          </a:xfrm>
        </p:spPr>
        <p:txBody>
          <a:bodyPr>
            <a:normAutofit fontScale="25000" lnSpcReduction="20000"/>
          </a:bodyPr>
          <a:lstStyle/>
          <a:p>
            <a:endParaRPr lang="ro-RO" sz="11200" dirty="0" smtClean="0">
              <a:solidFill>
                <a:schemeClr val="bg1"/>
              </a:solidFill>
            </a:endParaRPr>
          </a:p>
          <a:p>
            <a:r>
              <a:rPr lang="pt-BR" sz="11200" dirty="0" smtClean="0">
                <a:solidFill>
                  <a:schemeClr val="bg1"/>
                </a:solidFill>
              </a:rPr>
              <a:t>Încheierea </a:t>
            </a:r>
            <a:r>
              <a:rPr lang="pt-BR" sz="11200" dirty="0">
                <a:solidFill>
                  <a:schemeClr val="bg1"/>
                </a:solidFill>
              </a:rPr>
              <a:t>situației școlare și absolvirea programului </a:t>
            </a:r>
            <a:r>
              <a:rPr lang="fr-FR" sz="11200" dirty="0">
                <a:solidFill>
                  <a:schemeClr val="bg1"/>
                </a:solidFill>
              </a:rPr>
              <a:t> „A </a:t>
            </a:r>
            <a:r>
              <a:rPr lang="fr-FR" sz="11200" dirty="0" err="1">
                <a:solidFill>
                  <a:schemeClr val="bg1"/>
                </a:solidFill>
              </a:rPr>
              <a:t>doua</a:t>
            </a:r>
            <a:r>
              <a:rPr lang="fr-FR" sz="11200" dirty="0">
                <a:solidFill>
                  <a:schemeClr val="bg1"/>
                </a:solidFill>
              </a:rPr>
              <a:t> </a:t>
            </a:r>
            <a:r>
              <a:rPr lang="fr-FR" sz="11200" dirty="0" err="1">
                <a:solidFill>
                  <a:schemeClr val="bg1"/>
                </a:solidFill>
              </a:rPr>
              <a:t>şansă</a:t>
            </a:r>
            <a:r>
              <a:rPr lang="fr-FR" sz="11200" dirty="0">
                <a:solidFill>
                  <a:schemeClr val="bg1"/>
                </a:solidFill>
              </a:rPr>
              <a:t>” </a:t>
            </a:r>
            <a:r>
              <a:rPr lang="fr-FR" sz="11200" dirty="0" err="1">
                <a:solidFill>
                  <a:schemeClr val="bg1"/>
                </a:solidFill>
              </a:rPr>
              <a:t>pentru</a:t>
            </a:r>
            <a:r>
              <a:rPr lang="fr-FR" sz="11200" dirty="0">
                <a:solidFill>
                  <a:schemeClr val="bg1"/>
                </a:solidFill>
              </a:rPr>
              <a:t> </a:t>
            </a:r>
            <a:r>
              <a:rPr lang="fr-FR" sz="11200" dirty="0" err="1">
                <a:solidFill>
                  <a:schemeClr val="bg1"/>
                </a:solidFill>
              </a:rPr>
              <a:t>învăţământul</a:t>
            </a:r>
            <a:r>
              <a:rPr lang="fr-FR" sz="11200" dirty="0">
                <a:solidFill>
                  <a:schemeClr val="bg1"/>
                </a:solidFill>
              </a:rPr>
              <a:t> </a:t>
            </a:r>
            <a:r>
              <a:rPr lang="fr-FR" sz="11200" dirty="0" err="1">
                <a:solidFill>
                  <a:schemeClr val="bg1"/>
                </a:solidFill>
              </a:rPr>
              <a:t>secundar</a:t>
            </a:r>
            <a:r>
              <a:rPr lang="fr-FR" sz="11200" dirty="0">
                <a:solidFill>
                  <a:schemeClr val="bg1"/>
                </a:solidFill>
              </a:rPr>
              <a:t> </a:t>
            </a:r>
            <a:r>
              <a:rPr lang="fr-FR" sz="11200" dirty="0" err="1">
                <a:solidFill>
                  <a:schemeClr val="bg1"/>
                </a:solidFill>
              </a:rPr>
              <a:t>inferior</a:t>
            </a:r>
            <a:endParaRPr lang="en-GB" sz="11200" dirty="0">
              <a:solidFill>
                <a:schemeClr val="bg1"/>
              </a:solidFill>
            </a:endParaRPr>
          </a:p>
          <a:p>
            <a:pPr marL="0" indent="0">
              <a:buNone/>
            </a:pPr>
            <a:r>
              <a:rPr lang="fr-FR" sz="4200" dirty="0">
                <a:solidFill>
                  <a:schemeClr val="bg1"/>
                </a:solidFill>
              </a:rPr>
              <a:t> </a:t>
            </a:r>
            <a:endParaRPr lang="en-GB" sz="5100" dirty="0">
              <a:solidFill>
                <a:schemeClr val="bg1"/>
              </a:solidFill>
            </a:endParaRPr>
          </a:p>
          <a:p>
            <a:pPr lvl="0" algn="just"/>
            <a:r>
              <a:rPr lang="fr-FR" sz="8000" dirty="0">
                <a:solidFill>
                  <a:schemeClr val="bg1"/>
                </a:solidFill>
              </a:rPr>
              <a:t>Un </a:t>
            </a:r>
            <a:r>
              <a:rPr lang="fr-FR" sz="8000" dirty="0" err="1">
                <a:solidFill>
                  <a:schemeClr val="bg1"/>
                </a:solidFill>
              </a:rPr>
              <a:t>modul</a:t>
            </a:r>
            <a:r>
              <a:rPr lang="fr-FR" sz="8000" dirty="0">
                <a:solidFill>
                  <a:schemeClr val="bg1"/>
                </a:solidFill>
              </a:rPr>
              <a:t> se </a:t>
            </a:r>
            <a:r>
              <a:rPr lang="fr-FR" sz="8000" dirty="0" err="1">
                <a:solidFill>
                  <a:schemeClr val="bg1"/>
                </a:solidFill>
              </a:rPr>
              <a:t>consideră</a:t>
            </a:r>
            <a:r>
              <a:rPr lang="fr-FR" sz="8000" dirty="0">
                <a:solidFill>
                  <a:schemeClr val="bg1"/>
                </a:solidFill>
              </a:rPr>
              <a:t> </a:t>
            </a:r>
            <a:r>
              <a:rPr lang="fr-FR" sz="8000" dirty="0" err="1">
                <a:solidFill>
                  <a:schemeClr val="bg1"/>
                </a:solidFill>
              </a:rPr>
              <a:t>promovat</a:t>
            </a:r>
            <a:r>
              <a:rPr lang="fr-FR" sz="8000" dirty="0">
                <a:solidFill>
                  <a:schemeClr val="bg1"/>
                </a:solidFill>
              </a:rPr>
              <a:t>, </a:t>
            </a:r>
            <a:r>
              <a:rPr lang="fr-FR" sz="8000" dirty="0" err="1">
                <a:solidFill>
                  <a:schemeClr val="bg1"/>
                </a:solidFill>
              </a:rPr>
              <a:t>dacă</a:t>
            </a:r>
            <a:r>
              <a:rPr lang="fr-FR" sz="8000" dirty="0">
                <a:solidFill>
                  <a:schemeClr val="bg1"/>
                </a:solidFill>
              </a:rPr>
              <a:t> </a:t>
            </a:r>
            <a:r>
              <a:rPr lang="fr-FR" sz="8000" dirty="0" err="1">
                <a:solidFill>
                  <a:schemeClr val="bg1"/>
                </a:solidFill>
              </a:rPr>
              <a:t>elevul</a:t>
            </a:r>
            <a:r>
              <a:rPr lang="fr-FR" sz="8000" dirty="0">
                <a:solidFill>
                  <a:schemeClr val="bg1"/>
                </a:solidFill>
              </a:rPr>
              <a:t> </a:t>
            </a:r>
            <a:r>
              <a:rPr lang="fr-FR" sz="8000" dirty="0" err="1">
                <a:solidFill>
                  <a:schemeClr val="bg1"/>
                </a:solidFill>
              </a:rPr>
              <a:t>obţine</a:t>
            </a:r>
            <a:r>
              <a:rPr lang="fr-FR" sz="8000" dirty="0">
                <a:solidFill>
                  <a:schemeClr val="bg1"/>
                </a:solidFill>
              </a:rPr>
              <a:t> minimum media 5(</a:t>
            </a:r>
            <a:r>
              <a:rPr lang="fr-FR" sz="8000" dirty="0" err="1">
                <a:solidFill>
                  <a:schemeClr val="bg1"/>
                </a:solidFill>
              </a:rPr>
              <a:t>cinci</a:t>
            </a:r>
            <a:r>
              <a:rPr lang="fr-FR" sz="8000" dirty="0">
                <a:solidFill>
                  <a:schemeClr val="bg1"/>
                </a:solidFill>
              </a:rPr>
              <a:t>) </a:t>
            </a:r>
            <a:endParaRPr lang="en-GB" sz="8000" dirty="0">
              <a:solidFill>
                <a:schemeClr val="bg1"/>
              </a:solidFill>
            </a:endParaRPr>
          </a:p>
          <a:p>
            <a:pPr lvl="0" algn="just"/>
            <a:r>
              <a:rPr lang="fr-FR" sz="8000" dirty="0" err="1">
                <a:solidFill>
                  <a:schemeClr val="bg1"/>
                </a:solidFill>
              </a:rPr>
              <a:t>Dacă</a:t>
            </a:r>
            <a:r>
              <a:rPr lang="fr-FR" sz="8000" dirty="0">
                <a:solidFill>
                  <a:schemeClr val="bg1"/>
                </a:solidFill>
              </a:rPr>
              <a:t> </a:t>
            </a:r>
            <a:r>
              <a:rPr lang="fr-FR" sz="8000" dirty="0" err="1">
                <a:solidFill>
                  <a:schemeClr val="bg1"/>
                </a:solidFill>
              </a:rPr>
              <a:t>în</a:t>
            </a:r>
            <a:r>
              <a:rPr lang="fr-FR" sz="8000" dirty="0">
                <a:solidFill>
                  <a:schemeClr val="bg1"/>
                </a:solidFill>
              </a:rPr>
              <a:t> </a:t>
            </a:r>
            <a:r>
              <a:rPr lang="fr-FR" sz="8000" dirty="0" err="1">
                <a:solidFill>
                  <a:schemeClr val="bg1"/>
                </a:solidFill>
              </a:rPr>
              <a:t>urma</a:t>
            </a:r>
            <a:r>
              <a:rPr lang="fr-FR" sz="8000" dirty="0">
                <a:solidFill>
                  <a:schemeClr val="bg1"/>
                </a:solidFill>
              </a:rPr>
              <a:t> </a:t>
            </a:r>
            <a:r>
              <a:rPr lang="fr-FR" sz="8000" dirty="0" err="1">
                <a:solidFill>
                  <a:schemeClr val="bg1"/>
                </a:solidFill>
              </a:rPr>
              <a:t>evaluării</a:t>
            </a:r>
            <a:r>
              <a:rPr lang="fr-FR" sz="8000" dirty="0">
                <a:solidFill>
                  <a:schemeClr val="bg1"/>
                </a:solidFill>
              </a:rPr>
              <a:t> </a:t>
            </a:r>
            <a:r>
              <a:rPr lang="fr-FR" sz="8000" dirty="0" err="1">
                <a:solidFill>
                  <a:schemeClr val="bg1"/>
                </a:solidFill>
              </a:rPr>
              <a:t>iniţiale</a:t>
            </a:r>
            <a:r>
              <a:rPr lang="fr-FR" sz="8000" dirty="0">
                <a:solidFill>
                  <a:schemeClr val="bg1"/>
                </a:solidFill>
              </a:rPr>
              <a:t>, </a:t>
            </a:r>
            <a:r>
              <a:rPr lang="fr-FR" sz="8000" dirty="0" err="1">
                <a:solidFill>
                  <a:schemeClr val="bg1"/>
                </a:solidFill>
              </a:rPr>
              <a:t>anticipate</a:t>
            </a:r>
            <a:r>
              <a:rPr lang="fr-FR" sz="8000" dirty="0">
                <a:solidFill>
                  <a:schemeClr val="bg1"/>
                </a:solidFill>
              </a:rPr>
              <a:t>, </a:t>
            </a:r>
            <a:r>
              <a:rPr lang="fr-FR" sz="8000" dirty="0" err="1">
                <a:solidFill>
                  <a:schemeClr val="bg1"/>
                </a:solidFill>
              </a:rPr>
              <a:t>elevul</a:t>
            </a:r>
            <a:r>
              <a:rPr lang="fr-FR" sz="8000" dirty="0">
                <a:solidFill>
                  <a:schemeClr val="bg1"/>
                </a:solidFill>
              </a:rPr>
              <a:t> </a:t>
            </a:r>
            <a:r>
              <a:rPr lang="fr-FR" sz="8000" dirty="0" err="1">
                <a:solidFill>
                  <a:schemeClr val="bg1"/>
                </a:solidFill>
              </a:rPr>
              <a:t>demonstrează</a:t>
            </a:r>
            <a:r>
              <a:rPr lang="fr-FR" sz="8000" dirty="0">
                <a:solidFill>
                  <a:schemeClr val="bg1"/>
                </a:solidFill>
              </a:rPr>
              <a:t> </a:t>
            </a:r>
            <a:r>
              <a:rPr lang="fr-FR" sz="8000" dirty="0" err="1">
                <a:solidFill>
                  <a:schemeClr val="bg1"/>
                </a:solidFill>
              </a:rPr>
              <a:t>că</a:t>
            </a:r>
            <a:r>
              <a:rPr lang="fr-FR" sz="8000" dirty="0">
                <a:solidFill>
                  <a:schemeClr val="bg1"/>
                </a:solidFill>
              </a:rPr>
              <a:t> </a:t>
            </a:r>
            <a:r>
              <a:rPr lang="fr-FR" sz="8000" dirty="0" err="1">
                <a:solidFill>
                  <a:schemeClr val="bg1"/>
                </a:solidFill>
              </a:rPr>
              <a:t>deţine</a:t>
            </a:r>
            <a:r>
              <a:rPr lang="fr-FR" sz="8000" dirty="0">
                <a:solidFill>
                  <a:schemeClr val="bg1"/>
                </a:solidFill>
              </a:rPr>
              <a:t> </a:t>
            </a:r>
            <a:r>
              <a:rPr lang="fr-FR" sz="8000" dirty="0" err="1">
                <a:solidFill>
                  <a:schemeClr val="bg1"/>
                </a:solidFill>
              </a:rPr>
              <a:t>competenţele</a:t>
            </a:r>
            <a:r>
              <a:rPr lang="fr-FR" sz="8000" dirty="0">
                <a:solidFill>
                  <a:schemeClr val="bg1"/>
                </a:solidFill>
              </a:rPr>
              <a:t> </a:t>
            </a:r>
            <a:r>
              <a:rPr lang="fr-FR" sz="8000" dirty="0" err="1">
                <a:solidFill>
                  <a:schemeClr val="bg1"/>
                </a:solidFill>
              </a:rPr>
              <a:t>aferente</a:t>
            </a:r>
            <a:r>
              <a:rPr lang="fr-FR" sz="8000" dirty="0">
                <a:solidFill>
                  <a:schemeClr val="bg1"/>
                </a:solidFill>
              </a:rPr>
              <a:t> </a:t>
            </a:r>
            <a:r>
              <a:rPr lang="fr-FR" sz="8000" dirty="0" err="1">
                <a:solidFill>
                  <a:schemeClr val="bg1"/>
                </a:solidFill>
              </a:rPr>
              <a:t>modulului</a:t>
            </a:r>
            <a:r>
              <a:rPr lang="fr-FR" sz="8000" dirty="0">
                <a:solidFill>
                  <a:schemeClr val="bg1"/>
                </a:solidFill>
              </a:rPr>
              <a:t> </a:t>
            </a:r>
            <a:r>
              <a:rPr lang="fr-FR" sz="8000" dirty="0" err="1">
                <a:solidFill>
                  <a:schemeClr val="bg1"/>
                </a:solidFill>
              </a:rPr>
              <a:t>respectiv</a:t>
            </a:r>
            <a:r>
              <a:rPr lang="fr-FR" sz="8000" dirty="0">
                <a:solidFill>
                  <a:schemeClr val="bg1"/>
                </a:solidFill>
              </a:rPr>
              <a:t>, el nu mai este </a:t>
            </a:r>
            <a:r>
              <a:rPr lang="fr-FR" sz="8000" dirty="0" err="1">
                <a:solidFill>
                  <a:schemeClr val="bg1"/>
                </a:solidFill>
              </a:rPr>
              <a:t>obligat</a:t>
            </a:r>
            <a:r>
              <a:rPr lang="fr-FR" sz="8000" dirty="0">
                <a:solidFill>
                  <a:schemeClr val="bg1"/>
                </a:solidFill>
              </a:rPr>
              <a:t> </a:t>
            </a:r>
            <a:r>
              <a:rPr lang="fr-FR" sz="8000" dirty="0" err="1">
                <a:solidFill>
                  <a:schemeClr val="bg1"/>
                </a:solidFill>
              </a:rPr>
              <a:t>să</a:t>
            </a:r>
            <a:r>
              <a:rPr lang="fr-FR" sz="8000" dirty="0">
                <a:solidFill>
                  <a:schemeClr val="bg1"/>
                </a:solidFill>
              </a:rPr>
              <a:t> </a:t>
            </a:r>
            <a:r>
              <a:rPr lang="fr-FR" sz="8000" dirty="0" err="1">
                <a:solidFill>
                  <a:schemeClr val="bg1"/>
                </a:solidFill>
              </a:rPr>
              <a:t>frecventeze</a:t>
            </a:r>
            <a:r>
              <a:rPr lang="fr-FR" sz="8000" dirty="0">
                <a:solidFill>
                  <a:schemeClr val="bg1"/>
                </a:solidFill>
              </a:rPr>
              <a:t> </a:t>
            </a:r>
            <a:r>
              <a:rPr lang="fr-FR" sz="8000" dirty="0" err="1">
                <a:solidFill>
                  <a:schemeClr val="bg1"/>
                </a:solidFill>
              </a:rPr>
              <a:t>modulul</a:t>
            </a:r>
            <a:r>
              <a:rPr lang="fr-FR" sz="8000" dirty="0">
                <a:solidFill>
                  <a:schemeClr val="bg1"/>
                </a:solidFill>
              </a:rPr>
              <a:t> </a:t>
            </a:r>
            <a:endParaRPr lang="en-GB" sz="8000" dirty="0">
              <a:solidFill>
                <a:schemeClr val="bg1"/>
              </a:solidFill>
            </a:endParaRPr>
          </a:p>
          <a:p>
            <a:pPr lvl="0" algn="just"/>
            <a:r>
              <a:rPr lang="en-GB" sz="8000" dirty="0">
                <a:solidFill>
                  <a:schemeClr val="bg1"/>
                </a:solidFill>
              </a:rPr>
              <a:t>Media </a:t>
            </a:r>
            <a:r>
              <a:rPr lang="en-GB" sz="8000" dirty="0" err="1">
                <a:solidFill>
                  <a:schemeClr val="bg1"/>
                </a:solidFill>
              </a:rPr>
              <a:t>modulului</a:t>
            </a:r>
            <a:r>
              <a:rPr lang="en-GB" sz="8000" dirty="0">
                <a:solidFill>
                  <a:schemeClr val="bg1"/>
                </a:solidFill>
              </a:rPr>
              <a:t>, </a:t>
            </a:r>
            <a:r>
              <a:rPr lang="en-GB" sz="8000" dirty="0" err="1">
                <a:solidFill>
                  <a:schemeClr val="bg1"/>
                </a:solidFill>
              </a:rPr>
              <a:t>în</a:t>
            </a:r>
            <a:r>
              <a:rPr lang="en-GB" sz="8000" dirty="0">
                <a:solidFill>
                  <a:schemeClr val="bg1"/>
                </a:solidFill>
              </a:rPr>
              <a:t> </a:t>
            </a:r>
            <a:r>
              <a:rPr lang="en-GB" sz="8000" dirty="0" err="1">
                <a:solidFill>
                  <a:schemeClr val="bg1"/>
                </a:solidFill>
              </a:rPr>
              <a:t>acest</a:t>
            </a:r>
            <a:r>
              <a:rPr lang="en-GB" sz="8000" dirty="0">
                <a:solidFill>
                  <a:schemeClr val="bg1"/>
                </a:solidFill>
              </a:rPr>
              <a:t> </a:t>
            </a:r>
            <a:r>
              <a:rPr lang="en-GB" sz="8000" dirty="0" err="1">
                <a:solidFill>
                  <a:schemeClr val="bg1"/>
                </a:solidFill>
              </a:rPr>
              <a:t>caz</a:t>
            </a:r>
            <a:r>
              <a:rPr lang="en-GB" sz="8000" dirty="0">
                <a:solidFill>
                  <a:schemeClr val="bg1"/>
                </a:solidFill>
              </a:rPr>
              <a:t>, </a:t>
            </a:r>
            <a:r>
              <a:rPr lang="en-GB" sz="8000" dirty="0" err="1">
                <a:solidFill>
                  <a:schemeClr val="bg1"/>
                </a:solidFill>
              </a:rPr>
              <a:t>este</a:t>
            </a:r>
            <a:r>
              <a:rPr lang="en-GB" sz="8000" dirty="0">
                <a:solidFill>
                  <a:schemeClr val="bg1"/>
                </a:solidFill>
              </a:rPr>
              <a:t> media </a:t>
            </a:r>
            <a:r>
              <a:rPr lang="en-GB" sz="8000" dirty="0" err="1">
                <a:solidFill>
                  <a:schemeClr val="bg1"/>
                </a:solidFill>
              </a:rPr>
              <a:t>obţinută</a:t>
            </a:r>
            <a:r>
              <a:rPr lang="en-GB" sz="8000" dirty="0">
                <a:solidFill>
                  <a:schemeClr val="bg1"/>
                </a:solidFill>
              </a:rPr>
              <a:t> </a:t>
            </a:r>
            <a:r>
              <a:rPr lang="en-GB" sz="8000" dirty="0" err="1">
                <a:solidFill>
                  <a:schemeClr val="bg1"/>
                </a:solidFill>
              </a:rPr>
              <a:t>în</a:t>
            </a:r>
            <a:r>
              <a:rPr lang="en-GB" sz="8000" dirty="0">
                <a:solidFill>
                  <a:schemeClr val="bg1"/>
                </a:solidFill>
              </a:rPr>
              <a:t> </a:t>
            </a:r>
            <a:r>
              <a:rPr lang="en-GB" sz="8000" dirty="0" err="1">
                <a:solidFill>
                  <a:schemeClr val="bg1"/>
                </a:solidFill>
              </a:rPr>
              <a:t>urma</a:t>
            </a:r>
            <a:r>
              <a:rPr lang="en-GB" sz="8000" dirty="0">
                <a:solidFill>
                  <a:schemeClr val="bg1"/>
                </a:solidFill>
              </a:rPr>
              <a:t> </a:t>
            </a:r>
            <a:r>
              <a:rPr lang="en-GB" sz="8000" dirty="0" err="1">
                <a:solidFill>
                  <a:schemeClr val="bg1"/>
                </a:solidFill>
              </a:rPr>
              <a:t>evaluării</a:t>
            </a:r>
            <a:r>
              <a:rPr lang="en-GB" sz="8000" dirty="0">
                <a:solidFill>
                  <a:schemeClr val="bg1"/>
                </a:solidFill>
              </a:rPr>
              <a:t> anticipate </a:t>
            </a:r>
          </a:p>
          <a:p>
            <a:pPr lvl="0" algn="just"/>
            <a:r>
              <a:rPr lang="fr-FR" sz="8000" dirty="0" err="1">
                <a:solidFill>
                  <a:schemeClr val="bg1"/>
                </a:solidFill>
              </a:rPr>
              <a:t>În</a:t>
            </a:r>
            <a:r>
              <a:rPr lang="fr-FR" sz="8000" dirty="0">
                <a:solidFill>
                  <a:schemeClr val="bg1"/>
                </a:solidFill>
              </a:rPr>
              <a:t> </a:t>
            </a:r>
            <a:r>
              <a:rPr lang="fr-FR" sz="8000" dirty="0" err="1">
                <a:solidFill>
                  <a:schemeClr val="bg1"/>
                </a:solidFill>
              </a:rPr>
              <a:t>urma</a:t>
            </a:r>
            <a:r>
              <a:rPr lang="fr-FR" sz="8000" dirty="0">
                <a:solidFill>
                  <a:schemeClr val="bg1"/>
                </a:solidFill>
              </a:rPr>
              <a:t> </a:t>
            </a:r>
            <a:r>
              <a:rPr lang="fr-FR" sz="8000" dirty="0" err="1">
                <a:solidFill>
                  <a:schemeClr val="bg1"/>
                </a:solidFill>
              </a:rPr>
              <a:t>promovării</a:t>
            </a:r>
            <a:r>
              <a:rPr lang="fr-FR" sz="8000" dirty="0">
                <a:solidFill>
                  <a:schemeClr val="bg1"/>
                </a:solidFill>
              </a:rPr>
              <a:t> </a:t>
            </a:r>
            <a:r>
              <a:rPr lang="fr-FR" sz="8000" dirty="0" err="1">
                <a:solidFill>
                  <a:schemeClr val="bg1"/>
                </a:solidFill>
              </a:rPr>
              <a:t>unui</a:t>
            </a:r>
            <a:r>
              <a:rPr lang="fr-FR" sz="8000" dirty="0">
                <a:solidFill>
                  <a:schemeClr val="bg1"/>
                </a:solidFill>
              </a:rPr>
              <a:t> </a:t>
            </a:r>
            <a:r>
              <a:rPr lang="fr-FR" sz="8000" dirty="0" err="1">
                <a:solidFill>
                  <a:schemeClr val="bg1"/>
                </a:solidFill>
              </a:rPr>
              <a:t>modul</a:t>
            </a:r>
            <a:r>
              <a:rPr lang="fr-FR" sz="8000" dirty="0">
                <a:solidFill>
                  <a:schemeClr val="bg1"/>
                </a:solidFill>
              </a:rPr>
              <a:t>, se </a:t>
            </a:r>
            <a:r>
              <a:rPr lang="fr-FR" sz="8000" dirty="0" err="1">
                <a:solidFill>
                  <a:schemeClr val="bg1"/>
                </a:solidFill>
              </a:rPr>
              <a:t>eliberează</a:t>
            </a:r>
            <a:r>
              <a:rPr lang="fr-FR" sz="8000" dirty="0">
                <a:solidFill>
                  <a:schemeClr val="bg1"/>
                </a:solidFill>
              </a:rPr>
              <a:t>, la </a:t>
            </a:r>
            <a:r>
              <a:rPr lang="fr-FR" sz="8000" dirty="0" err="1">
                <a:solidFill>
                  <a:schemeClr val="bg1"/>
                </a:solidFill>
              </a:rPr>
              <a:t>cerere</a:t>
            </a:r>
            <a:r>
              <a:rPr lang="fr-FR" sz="8000" dirty="0">
                <a:solidFill>
                  <a:schemeClr val="bg1"/>
                </a:solidFill>
              </a:rPr>
              <a:t>, o </a:t>
            </a:r>
            <a:r>
              <a:rPr lang="fr-FR" sz="8000" dirty="0" err="1">
                <a:solidFill>
                  <a:schemeClr val="bg1"/>
                </a:solidFill>
              </a:rPr>
              <a:t>adeverinţă</a:t>
            </a:r>
            <a:r>
              <a:rPr lang="fr-FR" sz="8000" dirty="0">
                <a:solidFill>
                  <a:schemeClr val="bg1"/>
                </a:solidFill>
              </a:rPr>
              <a:t> de </a:t>
            </a:r>
            <a:r>
              <a:rPr lang="fr-FR" sz="8000" dirty="0" err="1">
                <a:solidFill>
                  <a:schemeClr val="bg1"/>
                </a:solidFill>
              </a:rPr>
              <a:t>modul</a:t>
            </a:r>
            <a:endParaRPr lang="en-GB" sz="8000" dirty="0">
              <a:solidFill>
                <a:schemeClr val="bg1"/>
              </a:solidFill>
            </a:endParaRPr>
          </a:p>
          <a:p>
            <a:pPr lvl="0" algn="just"/>
            <a:r>
              <a:rPr lang="fr-FR" sz="8000" dirty="0" err="1">
                <a:solidFill>
                  <a:schemeClr val="bg1"/>
                </a:solidFill>
              </a:rPr>
              <a:t>Cursanții</a:t>
            </a:r>
            <a:r>
              <a:rPr lang="fr-FR" sz="8000" dirty="0">
                <a:solidFill>
                  <a:schemeClr val="bg1"/>
                </a:solidFill>
              </a:rPr>
              <a:t> care au </a:t>
            </a:r>
            <a:r>
              <a:rPr lang="fr-FR" sz="8000" dirty="0" err="1">
                <a:solidFill>
                  <a:schemeClr val="bg1"/>
                </a:solidFill>
              </a:rPr>
              <a:t>acumulat</a:t>
            </a:r>
            <a:r>
              <a:rPr lang="fr-FR" sz="8000" dirty="0">
                <a:solidFill>
                  <a:schemeClr val="bg1"/>
                </a:solidFill>
              </a:rPr>
              <a:t> </a:t>
            </a:r>
            <a:r>
              <a:rPr lang="fr-FR" sz="8000" dirty="0" err="1">
                <a:solidFill>
                  <a:schemeClr val="bg1"/>
                </a:solidFill>
              </a:rPr>
              <a:t>cel</a:t>
            </a:r>
            <a:r>
              <a:rPr lang="fr-FR" sz="8000" dirty="0">
                <a:solidFill>
                  <a:schemeClr val="bg1"/>
                </a:solidFill>
              </a:rPr>
              <a:t> </a:t>
            </a:r>
            <a:r>
              <a:rPr lang="fr-FR" sz="8000" dirty="0" err="1">
                <a:solidFill>
                  <a:schemeClr val="bg1"/>
                </a:solidFill>
              </a:rPr>
              <a:t>puţin</a:t>
            </a:r>
            <a:r>
              <a:rPr lang="fr-FR" sz="8000" dirty="0">
                <a:solidFill>
                  <a:schemeClr val="bg1"/>
                </a:solidFill>
              </a:rPr>
              <a:t> 75% </a:t>
            </a:r>
            <a:r>
              <a:rPr lang="fr-FR" sz="8000" dirty="0" err="1">
                <a:solidFill>
                  <a:schemeClr val="bg1"/>
                </a:solidFill>
              </a:rPr>
              <a:t>credite</a:t>
            </a:r>
            <a:r>
              <a:rPr lang="fr-FR" sz="8000" dirty="0">
                <a:solidFill>
                  <a:schemeClr val="bg1"/>
                </a:solidFill>
              </a:rPr>
              <a:t> </a:t>
            </a:r>
            <a:r>
              <a:rPr lang="fr-FR" sz="8000" dirty="0" err="1">
                <a:solidFill>
                  <a:schemeClr val="bg1"/>
                </a:solidFill>
              </a:rPr>
              <a:t>din</a:t>
            </a:r>
            <a:r>
              <a:rPr lang="fr-FR" sz="8000" dirty="0">
                <a:solidFill>
                  <a:schemeClr val="bg1"/>
                </a:solidFill>
              </a:rPr>
              <a:t> </a:t>
            </a:r>
            <a:r>
              <a:rPr lang="fr-FR" sz="8000" dirty="0" err="1">
                <a:solidFill>
                  <a:schemeClr val="bg1"/>
                </a:solidFill>
              </a:rPr>
              <a:t>numărul</a:t>
            </a:r>
            <a:r>
              <a:rPr lang="fr-FR" sz="8000" dirty="0">
                <a:solidFill>
                  <a:schemeClr val="bg1"/>
                </a:solidFill>
              </a:rPr>
              <a:t> total de </a:t>
            </a:r>
            <a:r>
              <a:rPr lang="fr-FR" sz="8000" dirty="0" err="1">
                <a:solidFill>
                  <a:schemeClr val="bg1"/>
                </a:solidFill>
              </a:rPr>
              <a:t>credite</a:t>
            </a:r>
            <a:r>
              <a:rPr lang="fr-FR" sz="8000" dirty="0">
                <a:solidFill>
                  <a:schemeClr val="bg1"/>
                </a:solidFill>
              </a:rPr>
              <a:t> </a:t>
            </a:r>
            <a:r>
              <a:rPr lang="fr-FR" sz="8000" dirty="0" err="1">
                <a:solidFill>
                  <a:schemeClr val="bg1"/>
                </a:solidFill>
              </a:rPr>
              <a:t>alocate</a:t>
            </a:r>
            <a:r>
              <a:rPr lang="fr-FR" sz="8000" dirty="0">
                <a:solidFill>
                  <a:schemeClr val="bg1"/>
                </a:solidFill>
              </a:rPr>
              <a:t> </a:t>
            </a:r>
            <a:r>
              <a:rPr lang="fr-FR" sz="8000" dirty="0" err="1">
                <a:solidFill>
                  <a:schemeClr val="bg1"/>
                </a:solidFill>
              </a:rPr>
              <a:t>unui</a:t>
            </a:r>
            <a:r>
              <a:rPr lang="fr-FR" sz="8000" dirty="0">
                <a:solidFill>
                  <a:schemeClr val="bg1"/>
                </a:solidFill>
              </a:rPr>
              <a:t> an de </a:t>
            </a:r>
            <a:r>
              <a:rPr lang="fr-FR" sz="8000" dirty="0" err="1">
                <a:solidFill>
                  <a:schemeClr val="bg1"/>
                </a:solidFill>
              </a:rPr>
              <a:t>studiu</a:t>
            </a:r>
            <a:r>
              <a:rPr lang="fr-FR" sz="8000" dirty="0">
                <a:solidFill>
                  <a:schemeClr val="bg1"/>
                </a:solidFill>
              </a:rPr>
              <a:t> pot fi </a:t>
            </a:r>
            <a:r>
              <a:rPr lang="fr-FR" sz="8000" dirty="0" err="1">
                <a:solidFill>
                  <a:schemeClr val="bg1"/>
                </a:solidFill>
              </a:rPr>
              <a:t>înscrişi</a:t>
            </a:r>
            <a:r>
              <a:rPr lang="fr-FR" sz="8000" dirty="0">
                <a:solidFill>
                  <a:schemeClr val="bg1"/>
                </a:solidFill>
              </a:rPr>
              <a:t> </a:t>
            </a:r>
            <a:r>
              <a:rPr lang="fr-FR" sz="8000" dirty="0" err="1">
                <a:solidFill>
                  <a:schemeClr val="bg1"/>
                </a:solidFill>
              </a:rPr>
              <a:t>în</a:t>
            </a:r>
            <a:r>
              <a:rPr lang="fr-FR" sz="8000" dirty="0">
                <a:solidFill>
                  <a:schemeClr val="bg1"/>
                </a:solidFill>
              </a:rPr>
              <a:t> </a:t>
            </a:r>
            <a:r>
              <a:rPr lang="fr-FR" sz="8000" dirty="0" err="1">
                <a:solidFill>
                  <a:schemeClr val="bg1"/>
                </a:solidFill>
              </a:rPr>
              <a:t>anul</a:t>
            </a:r>
            <a:r>
              <a:rPr lang="fr-FR" sz="8000" dirty="0">
                <a:solidFill>
                  <a:schemeClr val="bg1"/>
                </a:solidFill>
              </a:rPr>
              <a:t> de </a:t>
            </a:r>
            <a:r>
              <a:rPr lang="fr-FR" sz="8000" dirty="0" err="1">
                <a:solidFill>
                  <a:schemeClr val="bg1"/>
                </a:solidFill>
              </a:rPr>
              <a:t>studiu</a:t>
            </a:r>
            <a:r>
              <a:rPr lang="fr-FR" sz="8000" dirty="0">
                <a:solidFill>
                  <a:schemeClr val="bg1"/>
                </a:solidFill>
              </a:rPr>
              <a:t> </a:t>
            </a:r>
            <a:r>
              <a:rPr lang="fr-FR" sz="8000" dirty="0" err="1">
                <a:solidFill>
                  <a:schemeClr val="bg1"/>
                </a:solidFill>
              </a:rPr>
              <a:t>următor</a:t>
            </a:r>
            <a:endParaRPr lang="en-GB" sz="8000" dirty="0">
              <a:solidFill>
                <a:schemeClr val="bg1"/>
              </a:solidFill>
            </a:endParaRPr>
          </a:p>
          <a:p>
            <a:pPr lvl="0" algn="just"/>
            <a:r>
              <a:rPr lang="fr-FR" sz="8000" dirty="0" err="1">
                <a:solidFill>
                  <a:schemeClr val="bg1"/>
                </a:solidFill>
              </a:rPr>
              <a:t>Cursanții</a:t>
            </a:r>
            <a:r>
              <a:rPr lang="fr-FR" sz="8000" dirty="0">
                <a:solidFill>
                  <a:schemeClr val="bg1"/>
                </a:solidFill>
              </a:rPr>
              <a:t> se vor </a:t>
            </a:r>
            <a:r>
              <a:rPr lang="fr-FR" sz="8000" dirty="0" err="1">
                <a:solidFill>
                  <a:schemeClr val="bg1"/>
                </a:solidFill>
              </a:rPr>
              <a:t>putea</a:t>
            </a:r>
            <a:r>
              <a:rPr lang="fr-FR" sz="8000" dirty="0">
                <a:solidFill>
                  <a:schemeClr val="bg1"/>
                </a:solidFill>
              </a:rPr>
              <a:t> </a:t>
            </a:r>
            <a:r>
              <a:rPr lang="fr-FR" sz="8000" dirty="0" err="1">
                <a:solidFill>
                  <a:schemeClr val="bg1"/>
                </a:solidFill>
              </a:rPr>
              <a:t>prezenta</a:t>
            </a:r>
            <a:r>
              <a:rPr lang="fr-FR" sz="8000" dirty="0">
                <a:solidFill>
                  <a:schemeClr val="bg1"/>
                </a:solidFill>
              </a:rPr>
              <a:t> la </a:t>
            </a:r>
            <a:r>
              <a:rPr lang="fr-FR" sz="8000" dirty="0" err="1">
                <a:solidFill>
                  <a:schemeClr val="bg1"/>
                </a:solidFill>
              </a:rPr>
              <a:t>oricare</a:t>
            </a:r>
            <a:r>
              <a:rPr lang="fr-FR" sz="8000" dirty="0">
                <a:solidFill>
                  <a:schemeClr val="bg1"/>
                </a:solidFill>
              </a:rPr>
              <a:t> </a:t>
            </a:r>
            <a:r>
              <a:rPr lang="fr-FR" sz="8000" dirty="0" err="1">
                <a:solidFill>
                  <a:schemeClr val="bg1"/>
                </a:solidFill>
              </a:rPr>
              <a:t>dintre</a:t>
            </a:r>
            <a:r>
              <a:rPr lang="fr-FR" sz="8000" dirty="0">
                <a:solidFill>
                  <a:schemeClr val="bg1"/>
                </a:solidFill>
              </a:rPr>
              <a:t> </a:t>
            </a:r>
            <a:r>
              <a:rPr lang="fr-FR" sz="8000" dirty="0" err="1">
                <a:solidFill>
                  <a:schemeClr val="bg1"/>
                </a:solidFill>
              </a:rPr>
              <a:t>sesiunile</a:t>
            </a:r>
            <a:r>
              <a:rPr lang="fr-FR" sz="8000" dirty="0">
                <a:solidFill>
                  <a:schemeClr val="bg1"/>
                </a:solidFill>
              </a:rPr>
              <a:t> de </a:t>
            </a:r>
            <a:r>
              <a:rPr lang="fr-FR" sz="8000" dirty="0" err="1">
                <a:solidFill>
                  <a:schemeClr val="bg1"/>
                </a:solidFill>
              </a:rPr>
              <a:t>evaluare</a:t>
            </a:r>
            <a:r>
              <a:rPr lang="fr-FR" sz="8000" dirty="0">
                <a:solidFill>
                  <a:schemeClr val="bg1"/>
                </a:solidFill>
              </a:rPr>
              <a:t> </a:t>
            </a:r>
            <a:r>
              <a:rPr lang="fr-FR" sz="8000" dirty="0" err="1">
                <a:solidFill>
                  <a:schemeClr val="bg1"/>
                </a:solidFill>
              </a:rPr>
              <a:t>ulterioare</a:t>
            </a:r>
            <a:r>
              <a:rPr lang="fr-FR" sz="8000" dirty="0">
                <a:solidFill>
                  <a:schemeClr val="bg1"/>
                </a:solidFill>
              </a:rPr>
              <a:t>, </a:t>
            </a:r>
            <a:r>
              <a:rPr lang="fr-FR" sz="8000" dirty="0" err="1">
                <a:solidFill>
                  <a:schemeClr val="bg1"/>
                </a:solidFill>
              </a:rPr>
              <a:t>programate</a:t>
            </a:r>
            <a:r>
              <a:rPr lang="fr-FR" sz="8000" dirty="0">
                <a:solidFill>
                  <a:schemeClr val="bg1"/>
                </a:solidFill>
              </a:rPr>
              <a:t> de </a:t>
            </a:r>
            <a:r>
              <a:rPr lang="fr-FR" sz="8000" dirty="0" err="1">
                <a:solidFill>
                  <a:schemeClr val="bg1"/>
                </a:solidFill>
              </a:rPr>
              <a:t>unitatea</a:t>
            </a:r>
            <a:r>
              <a:rPr lang="fr-FR" sz="8000" dirty="0">
                <a:solidFill>
                  <a:schemeClr val="bg1"/>
                </a:solidFill>
              </a:rPr>
              <a:t> de </a:t>
            </a:r>
            <a:r>
              <a:rPr lang="fr-FR" sz="8000" dirty="0" err="1">
                <a:solidFill>
                  <a:schemeClr val="bg1"/>
                </a:solidFill>
              </a:rPr>
              <a:t>învățământ</a:t>
            </a:r>
            <a:r>
              <a:rPr lang="fr-FR" sz="8000" dirty="0">
                <a:solidFill>
                  <a:schemeClr val="bg1"/>
                </a:solidFill>
              </a:rPr>
              <a:t> care </a:t>
            </a:r>
            <a:r>
              <a:rPr lang="fr-FR" sz="8000" dirty="0" err="1">
                <a:solidFill>
                  <a:schemeClr val="bg1"/>
                </a:solidFill>
              </a:rPr>
              <a:t>organizează</a:t>
            </a:r>
            <a:r>
              <a:rPr lang="fr-FR" sz="8000" dirty="0">
                <a:solidFill>
                  <a:schemeClr val="bg1"/>
                </a:solidFill>
              </a:rPr>
              <a:t> </a:t>
            </a:r>
            <a:r>
              <a:rPr lang="fr-FR" sz="8000" dirty="0" err="1">
                <a:solidFill>
                  <a:schemeClr val="bg1"/>
                </a:solidFill>
              </a:rPr>
              <a:t>programul</a:t>
            </a:r>
            <a:r>
              <a:rPr lang="fr-FR" sz="8000" dirty="0">
                <a:solidFill>
                  <a:schemeClr val="bg1"/>
                </a:solidFill>
              </a:rPr>
              <a:t> ,,A </a:t>
            </a:r>
            <a:r>
              <a:rPr lang="fr-FR" sz="8000" dirty="0" err="1">
                <a:solidFill>
                  <a:schemeClr val="bg1"/>
                </a:solidFill>
              </a:rPr>
              <a:t>doua</a:t>
            </a:r>
            <a:r>
              <a:rPr lang="fr-FR" sz="8000" dirty="0">
                <a:solidFill>
                  <a:schemeClr val="bg1"/>
                </a:solidFill>
              </a:rPr>
              <a:t> </a:t>
            </a:r>
            <a:r>
              <a:rPr lang="fr-FR" sz="8000" dirty="0" err="1">
                <a:solidFill>
                  <a:schemeClr val="bg1"/>
                </a:solidFill>
              </a:rPr>
              <a:t>şansă</a:t>
            </a:r>
            <a:r>
              <a:rPr lang="fr-FR" sz="8000" dirty="0">
                <a:solidFill>
                  <a:schemeClr val="bg1"/>
                </a:solidFill>
              </a:rPr>
              <a:t>” </a:t>
            </a:r>
            <a:r>
              <a:rPr lang="fr-FR" sz="8000" dirty="0" err="1">
                <a:solidFill>
                  <a:schemeClr val="bg1"/>
                </a:solidFill>
              </a:rPr>
              <a:t>pentru</a:t>
            </a:r>
            <a:r>
              <a:rPr lang="fr-FR" sz="8000" dirty="0">
                <a:solidFill>
                  <a:schemeClr val="bg1"/>
                </a:solidFill>
              </a:rPr>
              <a:t> </a:t>
            </a:r>
            <a:r>
              <a:rPr lang="fr-FR" sz="8000" dirty="0" err="1">
                <a:solidFill>
                  <a:schemeClr val="bg1"/>
                </a:solidFill>
              </a:rPr>
              <a:t>învățământul</a:t>
            </a:r>
            <a:r>
              <a:rPr lang="fr-FR" sz="8000" dirty="0">
                <a:solidFill>
                  <a:schemeClr val="bg1"/>
                </a:solidFill>
              </a:rPr>
              <a:t> </a:t>
            </a:r>
            <a:r>
              <a:rPr lang="fr-FR" sz="8000" dirty="0" err="1">
                <a:solidFill>
                  <a:schemeClr val="bg1"/>
                </a:solidFill>
              </a:rPr>
              <a:t>secundar</a:t>
            </a:r>
            <a:r>
              <a:rPr lang="fr-FR" sz="8000" dirty="0">
                <a:solidFill>
                  <a:schemeClr val="bg1"/>
                </a:solidFill>
              </a:rPr>
              <a:t> </a:t>
            </a:r>
            <a:r>
              <a:rPr lang="fr-FR" sz="8000" dirty="0" err="1">
                <a:solidFill>
                  <a:schemeClr val="bg1"/>
                </a:solidFill>
              </a:rPr>
              <a:t>inferior</a:t>
            </a:r>
            <a:r>
              <a:rPr lang="fr-FR" sz="8000" dirty="0">
                <a:solidFill>
                  <a:schemeClr val="bg1"/>
                </a:solidFill>
              </a:rPr>
              <a:t>, </a:t>
            </a:r>
            <a:r>
              <a:rPr lang="fr-FR" sz="8000" dirty="0" err="1">
                <a:solidFill>
                  <a:schemeClr val="bg1"/>
                </a:solidFill>
              </a:rPr>
              <a:t>pe</a:t>
            </a:r>
            <a:r>
              <a:rPr lang="fr-FR" sz="8000" dirty="0">
                <a:solidFill>
                  <a:schemeClr val="bg1"/>
                </a:solidFill>
              </a:rPr>
              <a:t> </a:t>
            </a:r>
            <a:r>
              <a:rPr lang="fr-FR" sz="8000" dirty="0" err="1">
                <a:solidFill>
                  <a:schemeClr val="bg1"/>
                </a:solidFill>
              </a:rPr>
              <a:t>durata</a:t>
            </a:r>
            <a:r>
              <a:rPr lang="fr-FR" sz="8000" dirty="0">
                <a:solidFill>
                  <a:schemeClr val="bg1"/>
                </a:solidFill>
              </a:rPr>
              <a:t> standard a </a:t>
            </a:r>
            <a:r>
              <a:rPr lang="fr-FR" sz="8000" dirty="0" err="1">
                <a:solidFill>
                  <a:schemeClr val="bg1"/>
                </a:solidFill>
              </a:rPr>
              <a:t>programului</a:t>
            </a:r>
            <a:r>
              <a:rPr lang="fr-FR" sz="8000" dirty="0">
                <a:solidFill>
                  <a:schemeClr val="bg1"/>
                </a:solidFill>
              </a:rPr>
              <a:t>, </a:t>
            </a:r>
            <a:r>
              <a:rPr lang="fr-FR" sz="8000" dirty="0" err="1">
                <a:solidFill>
                  <a:schemeClr val="bg1"/>
                </a:solidFill>
              </a:rPr>
              <a:t>urmând</a:t>
            </a:r>
            <a:r>
              <a:rPr lang="fr-FR" sz="8000" dirty="0">
                <a:solidFill>
                  <a:schemeClr val="bg1"/>
                </a:solidFill>
              </a:rPr>
              <a:t> </a:t>
            </a:r>
            <a:r>
              <a:rPr lang="fr-FR" sz="8000" dirty="0" err="1">
                <a:solidFill>
                  <a:schemeClr val="bg1"/>
                </a:solidFill>
              </a:rPr>
              <a:t>să</a:t>
            </a:r>
            <a:r>
              <a:rPr lang="fr-FR" sz="8000" dirty="0">
                <a:solidFill>
                  <a:schemeClr val="bg1"/>
                </a:solidFill>
              </a:rPr>
              <a:t> fie </a:t>
            </a:r>
            <a:r>
              <a:rPr lang="fr-FR" sz="8000" dirty="0" err="1">
                <a:solidFill>
                  <a:schemeClr val="bg1"/>
                </a:solidFill>
              </a:rPr>
              <a:t>evaluaţi</a:t>
            </a:r>
            <a:r>
              <a:rPr lang="fr-FR" sz="8000" dirty="0">
                <a:solidFill>
                  <a:schemeClr val="bg1"/>
                </a:solidFill>
              </a:rPr>
              <a:t> </a:t>
            </a:r>
            <a:r>
              <a:rPr lang="fr-FR" sz="8000" dirty="0" err="1">
                <a:solidFill>
                  <a:schemeClr val="bg1"/>
                </a:solidFill>
              </a:rPr>
              <a:t>doar</a:t>
            </a:r>
            <a:r>
              <a:rPr lang="fr-FR" sz="8000" dirty="0">
                <a:solidFill>
                  <a:schemeClr val="bg1"/>
                </a:solidFill>
              </a:rPr>
              <a:t> </a:t>
            </a:r>
            <a:r>
              <a:rPr lang="fr-FR" sz="8000" dirty="0" err="1">
                <a:solidFill>
                  <a:schemeClr val="bg1"/>
                </a:solidFill>
              </a:rPr>
              <a:t>pentru</a:t>
            </a:r>
            <a:r>
              <a:rPr lang="fr-FR" sz="8000" dirty="0">
                <a:solidFill>
                  <a:schemeClr val="bg1"/>
                </a:solidFill>
              </a:rPr>
              <a:t> </a:t>
            </a:r>
            <a:r>
              <a:rPr lang="fr-FR" sz="8000" dirty="0" err="1">
                <a:solidFill>
                  <a:schemeClr val="bg1"/>
                </a:solidFill>
              </a:rPr>
              <a:t>modulele</a:t>
            </a:r>
            <a:r>
              <a:rPr lang="fr-FR" sz="8000" dirty="0">
                <a:solidFill>
                  <a:schemeClr val="bg1"/>
                </a:solidFill>
              </a:rPr>
              <a:t> </a:t>
            </a:r>
            <a:r>
              <a:rPr lang="fr-FR" sz="8000" dirty="0" err="1">
                <a:solidFill>
                  <a:schemeClr val="bg1"/>
                </a:solidFill>
              </a:rPr>
              <a:t>nepromovate</a:t>
            </a:r>
            <a:endParaRPr lang="en-GB" sz="8000" dirty="0">
              <a:solidFill>
                <a:schemeClr val="bg1"/>
              </a:solidFill>
            </a:endParaRPr>
          </a:p>
          <a:p>
            <a:pPr lvl="0" algn="just"/>
            <a:r>
              <a:rPr lang="fr-FR" sz="8000" dirty="0" err="1">
                <a:solidFill>
                  <a:schemeClr val="bg1"/>
                </a:solidFill>
              </a:rPr>
              <a:t>În</a:t>
            </a:r>
            <a:r>
              <a:rPr lang="fr-FR" sz="8000" dirty="0">
                <a:solidFill>
                  <a:schemeClr val="bg1"/>
                </a:solidFill>
              </a:rPr>
              <a:t> </a:t>
            </a:r>
            <a:r>
              <a:rPr lang="fr-FR" sz="8000" dirty="0" err="1">
                <a:solidFill>
                  <a:schemeClr val="bg1"/>
                </a:solidFill>
              </a:rPr>
              <a:t>situaţia</a:t>
            </a:r>
            <a:r>
              <a:rPr lang="fr-FR" sz="8000" dirty="0">
                <a:solidFill>
                  <a:schemeClr val="bg1"/>
                </a:solidFill>
              </a:rPr>
              <a:t> </a:t>
            </a:r>
            <a:r>
              <a:rPr lang="fr-FR" sz="8000" dirty="0" err="1">
                <a:solidFill>
                  <a:schemeClr val="bg1"/>
                </a:solidFill>
              </a:rPr>
              <a:t>în</a:t>
            </a:r>
            <a:r>
              <a:rPr lang="fr-FR" sz="8000" dirty="0">
                <a:solidFill>
                  <a:schemeClr val="bg1"/>
                </a:solidFill>
              </a:rPr>
              <a:t> care, </a:t>
            </a:r>
            <a:r>
              <a:rPr lang="fr-FR" sz="8000" dirty="0" err="1">
                <a:solidFill>
                  <a:schemeClr val="bg1"/>
                </a:solidFill>
              </a:rPr>
              <a:t>pe</a:t>
            </a:r>
            <a:r>
              <a:rPr lang="fr-FR" sz="8000" dirty="0">
                <a:solidFill>
                  <a:schemeClr val="bg1"/>
                </a:solidFill>
              </a:rPr>
              <a:t> </a:t>
            </a:r>
            <a:r>
              <a:rPr lang="fr-FR" sz="8000" dirty="0" err="1">
                <a:solidFill>
                  <a:schemeClr val="bg1"/>
                </a:solidFill>
              </a:rPr>
              <a:t>durata</a:t>
            </a:r>
            <a:r>
              <a:rPr lang="fr-FR" sz="8000" dirty="0">
                <a:solidFill>
                  <a:schemeClr val="bg1"/>
                </a:solidFill>
              </a:rPr>
              <a:t> </a:t>
            </a:r>
            <a:r>
              <a:rPr lang="fr-FR" sz="8000" dirty="0" err="1">
                <a:solidFill>
                  <a:schemeClr val="bg1"/>
                </a:solidFill>
              </a:rPr>
              <a:t>desfăşurării</a:t>
            </a:r>
            <a:r>
              <a:rPr lang="fr-FR" sz="8000" dirty="0">
                <a:solidFill>
                  <a:schemeClr val="bg1"/>
                </a:solidFill>
              </a:rPr>
              <a:t> </a:t>
            </a:r>
            <a:r>
              <a:rPr lang="fr-FR" sz="8000" dirty="0" err="1">
                <a:solidFill>
                  <a:schemeClr val="bg1"/>
                </a:solidFill>
              </a:rPr>
              <a:t>programului</a:t>
            </a:r>
            <a:r>
              <a:rPr lang="fr-FR" sz="8000" dirty="0">
                <a:solidFill>
                  <a:schemeClr val="bg1"/>
                </a:solidFill>
              </a:rPr>
              <a:t> </a:t>
            </a:r>
            <a:r>
              <a:rPr lang="fr-FR" sz="8000" dirty="0" err="1">
                <a:solidFill>
                  <a:schemeClr val="bg1"/>
                </a:solidFill>
              </a:rPr>
              <a:t>în</a:t>
            </a:r>
            <a:r>
              <a:rPr lang="fr-FR" sz="8000" dirty="0">
                <a:solidFill>
                  <a:schemeClr val="bg1"/>
                </a:solidFill>
              </a:rPr>
              <a:t> </a:t>
            </a:r>
            <a:r>
              <a:rPr lang="fr-FR" sz="8000" dirty="0" err="1">
                <a:solidFill>
                  <a:schemeClr val="bg1"/>
                </a:solidFill>
              </a:rPr>
              <a:t>şcoală</a:t>
            </a:r>
            <a:r>
              <a:rPr lang="fr-FR" sz="8000" dirty="0">
                <a:solidFill>
                  <a:schemeClr val="bg1"/>
                </a:solidFill>
              </a:rPr>
              <a:t>, un </a:t>
            </a:r>
            <a:r>
              <a:rPr lang="fr-FR" sz="8000" dirty="0" err="1">
                <a:solidFill>
                  <a:schemeClr val="bg1"/>
                </a:solidFill>
              </a:rPr>
              <a:t>elev</a:t>
            </a:r>
            <a:r>
              <a:rPr lang="fr-FR" sz="8000" dirty="0">
                <a:solidFill>
                  <a:schemeClr val="bg1"/>
                </a:solidFill>
              </a:rPr>
              <a:t> nu a </a:t>
            </a:r>
            <a:r>
              <a:rPr lang="fr-FR" sz="8000" dirty="0" err="1">
                <a:solidFill>
                  <a:schemeClr val="bg1"/>
                </a:solidFill>
              </a:rPr>
              <a:t>reuşit</a:t>
            </a:r>
            <a:r>
              <a:rPr lang="fr-FR" sz="8000" dirty="0">
                <a:solidFill>
                  <a:schemeClr val="bg1"/>
                </a:solidFill>
              </a:rPr>
              <a:t> </a:t>
            </a:r>
            <a:r>
              <a:rPr lang="fr-FR" sz="8000" dirty="0" err="1">
                <a:solidFill>
                  <a:schemeClr val="bg1"/>
                </a:solidFill>
              </a:rPr>
              <a:t>să</a:t>
            </a:r>
            <a:r>
              <a:rPr lang="fr-FR" sz="8000" dirty="0">
                <a:solidFill>
                  <a:schemeClr val="bg1"/>
                </a:solidFill>
              </a:rPr>
              <a:t> </a:t>
            </a:r>
            <a:r>
              <a:rPr lang="fr-FR" sz="8000" dirty="0" err="1">
                <a:solidFill>
                  <a:schemeClr val="bg1"/>
                </a:solidFill>
              </a:rPr>
              <a:t>promoveze</a:t>
            </a:r>
            <a:r>
              <a:rPr lang="fr-FR" sz="8000" dirty="0">
                <a:solidFill>
                  <a:schemeClr val="bg1"/>
                </a:solidFill>
              </a:rPr>
              <a:t> </a:t>
            </a:r>
            <a:r>
              <a:rPr lang="fr-FR" sz="8000" dirty="0" err="1">
                <a:solidFill>
                  <a:schemeClr val="bg1"/>
                </a:solidFill>
              </a:rPr>
              <a:t>integral</a:t>
            </a:r>
            <a:r>
              <a:rPr lang="fr-FR" sz="8000" dirty="0">
                <a:solidFill>
                  <a:schemeClr val="bg1"/>
                </a:solidFill>
              </a:rPr>
              <a:t> </a:t>
            </a:r>
            <a:r>
              <a:rPr lang="fr-FR" sz="8000" dirty="0" err="1">
                <a:solidFill>
                  <a:schemeClr val="bg1"/>
                </a:solidFill>
              </a:rPr>
              <a:t>programul</a:t>
            </a:r>
            <a:r>
              <a:rPr lang="fr-FR" sz="8000" dirty="0">
                <a:solidFill>
                  <a:schemeClr val="bg1"/>
                </a:solidFill>
              </a:rPr>
              <a:t> </a:t>
            </a:r>
            <a:r>
              <a:rPr lang="fr-FR" sz="8000" dirty="0" err="1">
                <a:solidFill>
                  <a:schemeClr val="bg1"/>
                </a:solidFill>
              </a:rPr>
              <a:t>şi</a:t>
            </a:r>
            <a:r>
              <a:rPr lang="fr-FR" sz="8000" dirty="0">
                <a:solidFill>
                  <a:schemeClr val="bg1"/>
                </a:solidFill>
              </a:rPr>
              <a:t> </a:t>
            </a:r>
            <a:r>
              <a:rPr lang="fr-FR" sz="8000" dirty="0" err="1">
                <a:solidFill>
                  <a:schemeClr val="bg1"/>
                </a:solidFill>
              </a:rPr>
              <a:t>să</a:t>
            </a:r>
            <a:r>
              <a:rPr lang="fr-FR" sz="8000" dirty="0">
                <a:solidFill>
                  <a:schemeClr val="bg1"/>
                </a:solidFill>
              </a:rPr>
              <a:t> </a:t>
            </a:r>
            <a:r>
              <a:rPr lang="fr-FR" sz="8000" dirty="0" err="1">
                <a:solidFill>
                  <a:schemeClr val="bg1"/>
                </a:solidFill>
              </a:rPr>
              <a:t>obţină</a:t>
            </a:r>
            <a:r>
              <a:rPr lang="fr-FR" sz="8000" dirty="0">
                <a:solidFill>
                  <a:schemeClr val="bg1"/>
                </a:solidFill>
              </a:rPr>
              <a:t> </a:t>
            </a:r>
            <a:r>
              <a:rPr lang="fr-FR" sz="8000" dirty="0" err="1">
                <a:solidFill>
                  <a:schemeClr val="bg1"/>
                </a:solidFill>
              </a:rPr>
              <a:t>numărul</a:t>
            </a:r>
            <a:r>
              <a:rPr lang="fr-FR" sz="8000" dirty="0">
                <a:solidFill>
                  <a:schemeClr val="bg1"/>
                </a:solidFill>
              </a:rPr>
              <a:t> de </a:t>
            </a:r>
            <a:r>
              <a:rPr lang="fr-FR" sz="8000" dirty="0" err="1">
                <a:solidFill>
                  <a:schemeClr val="bg1"/>
                </a:solidFill>
              </a:rPr>
              <a:t>credite</a:t>
            </a:r>
            <a:r>
              <a:rPr lang="fr-FR" sz="8000" dirty="0">
                <a:solidFill>
                  <a:schemeClr val="bg1"/>
                </a:solidFill>
              </a:rPr>
              <a:t> </a:t>
            </a:r>
            <a:r>
              <a:rPr lang="fr-FR" sz="8000" dirty="0" err="1">
                <a:solidFill>
                  <a:schemeClr val="bg1"/>
                </a:solidFill>
              </a:rPr>
              <a:t>necesar</a:t>
            </a:r>
            <a:r>
              <a:rPr lang="fr-FR" sz="8000" dirty="0">
                <a:solidFill>
                  <a:schemeClr val="bg1"/>
                </a:solidFill>
              </a:rPr>
              <a:t> </a:t>
            </a:r>
            <a:r>
              <a:rPr lang="fr-FR" sz="8000" dirty="0" err="1">
                <a:solidFill>
                  <a:schemeClr val="bg1"/>
                </a:solidFill>
              </a:rPr>
              <a:t>finalizării</a:t>
            </a:r>
            <a:r>
              <a:rPr lang="fr-FR" sz="8000" dirty="0">
                <a:solidFill>
                  <a:schemeClr val="bg1"/>
                </a:solidFill>
              </a:rPr>
              <a:t> </a:t>
            </a:r>
            <a:r>
              <a:rPr lang="fr-FR" sz="8000" dirty="0" err="1">
                <a:solidFill>
                  <a:schemeClr val="bg1"/>
                </a:solidFill>
              </a:rPr>
              <a:t>acestuia</a:t>
            </a:r>
            <a:r>
              <a:rPr lang="fr-FR" sz="8000" dirty="0">
                <a:solidFill>
                  <a:schemeClr val="bg1"/>
                </a:solidFill>
              </a:rPr>
              <a:t>, </a:t>
            </a:r>
            <a:r>
              <a:rPr lang="fr-FR" sz="8000" dirty="0" err="1">
                <a:solidFill>
                  <a:schemeClr val="bg1"/>
                </a:solidFill>
              </a:rPr>
              <a:t>acesta</a:t>
            </a:r>
            <a:r>
              <a:rPr lang="fr-FR" sz="8000" dirty="0">
                <a:solidFill>
                  <a:schemeClr val="bg1"/>
                </a:solidFill>
              </a:rPr>
              <a:t> se </a:t>
            </a:r>
            <a:r>
              <a:rPr lang="fr-FR" sz="8000" dirty="0" err="1">
                <a:solidFill>
                  <a:schemeClr val="bg1"/>
                </a:solidFill>
              </a:rPr>
              <a:t>poate</a:t>
            </a:r>
            <a:r>
              <a:rPr lang="fr-FR" sz="8000" dirty="0">
                <a:solidFill>
                  <a:schemeClr val="bg1"/>
                </a:solidFill>
              </a:rPr>
              <a:t> </a:t>
            </a:r>
            <a:r>
              <a:rPr lang="fr-FR" sz="8000" dirty="0" err="1">
                <a:solidFill>
                  <a:schemeClr val="bg1"/>
                </a:solidFill>
              </a:rPr>
              <a:t>înscrie</a:t>
            </a:r>
            <a:r>
              <a:rPr lang="fr-FR" sz="8000" dirty="0">
                <a:solidFill>
                  <a:schemeClr val="bg1"/>
                </a:solidFill>
              </a:rPr>
              <a:t> </a:t>
            </a:r>
            <a:r>
              <a:rPr lang="fr-FR" sz="8000" dirty="0" err="1">
                <a:solidFill>
                  <a:schemeClr val="bg1"/>
                </a:solidFill>
              </a:rPr>
              <a:t>pentru</a:t>
            </a:r>
            <a:r>
              <a:rPr lang="fr-FR" sz="8000" dirty="0">
                <a:solidFill>
                  <a:schemeClr val="bg1"/>
                </a:solidFill>
              </a:rPr>
              <a:t> </a:t>
            </a:r>
            <a:r>
              <a:rPr lang="fr-FR" sz="8000" dirty="0" err="1">
                <a:solidFill>
                  <a:schemeClr val="bg1"/>
                </a:solidFill>
              </a:rPr>
              <a:t>evaluarea</a:t>
            </a:r>
            <a:r>
              <a:rPr lang="fr-FR" sz="8000" dirty="0">
                <a:solidFill>
                  <a:schemeClr val="bg1"/>
                </a:solidFill>
              </a:rPr>
              <a:t> </a:t>
            </a:r>
            <a:r>
              <a:rPr lang="fr-FR" sz="8000" dirty="0" err="1">
                <a:solidFill>
                  <a:schemeClr val="bg1"/>
                </a:solidFill>
              </a:rPr>
              <a:t>modulelor</a:t>
            </a:r>
            <a:r>
              <a:rPr lang="fr-FR" sz="8000" dirty="0">
                <a:solidFill>
                  <a:schemeClr val="bg1"/>
                </a:solidFill>
              </a:rPr>
              <a:t> </a:t>
            </a:r>
            <a:r>
              <a:rPr lang="fr-FR" sz="8000" dirty="0" err="1">
                <a:solidFill>
                  <a:schemeClr val="bg1"/>
                </a:solidFill>
              </a:rPr>
              <a:t>nepromovate</a:t>
            </a:r>
            <a:r>
              <a:rPr lang="fr-FR" sz="8000" dirty="0">
                <a:solidFill>
                  <a:schemeClr val="bg1"/>
                </a:solidFill>
              </a:rPr>
              <a:t> la </a:t>
            </a:r>
            <a:r>
              <a:rPr lang="fr-FR" sz="8000" dirty="0" err="1">
                <a:solidFill>
                  <a:schemeClr val="bg1"/>
                </a:solidFill>
              </a:rPr>
              <a:t>altă</a:t>
            </a:r>
            <a:r>
              <a:rPr lang="fr-FR" sz="8000" dirty="0">
                <a:solidFill>
                  <a:schemeClr val="bg1"/>
                </a:solidFill>
              </a:rPr>
              <a:t> </a:t>
            </a:r>
            <a:r>
              <a:rPr lang="fr-FR" sz="8000" dirty="0" err="1">
                <a:solidFill>
                  <a:schemeClr val="bg1"/>
                </a:solidFill>
              </a:rPr>
              <a:t>unitate</a:t>
            </a:r>
            <a:r>
              <a:rPr lang="fr-FR" sz="8000" dirty="0">
                <a:solidFill>
                  <a:schemeClr val="bg1"/>
                </a:solidFill>
              </a:rPr>
              <a:t> de </a:t>
            </a:r>
            <a:r>
              <a:rPr lang="fr-FR" sz="8000" dirty="0" err="1">
                <a:solidFill>
                  <a:schemeClr val="bg1"/>
                </a:solidFill>
              </a:rPr>
              <a:t>învățământ</a:t>
            </a:r>
            <a:r>
              <a:rPr lang="fr-FR" sz="8000" dirty="0">
                <a:solidFill>
                  <a:schemeClr val="bg1"/>
                </a:solidFill>
              </a:rPr>
              <a:t> </a:t>
            </a:r>
            <a:r>
              <a:rPr lang="fr-FR" sz="8000" dirty="0" err="1">
                <a:solidFill>
                  <a:schemeClr val="bg1"/>
                </a:solidFill>
              </a:rPr>
              <a:t>unde</a:t>
            </a:r>
            <a:r>
              <a:rPr lang="fr-FR" sz="8000" dirty="0">
                <a:solidFill>
                  <a:schemeClr val="bg1"/>
                </a:solidFill>
              </a:rPr>
              <a:t> se </a:t>
            </a:r>
            <a:r>
              <a:rPr lang="fr-FR" sz="8000" dirty="0" err="1">
                <a:solidFill>
                  <a:schemeClr val="bg1"/>
                </a:solidFill>
              </a:rPr>
              <a:t>desfăşoară</a:t>
            </a:r>
            <a:r>
              <a:rPr lang="fr-FR" sz="8000" dirty="0">
                <a:solidFill>
                  <a:schemeClr val="bg1"/>
                </a:solidFill>
              </a:rPr>
              <a:t> </a:t>
            </a:r>
            <a:r>
              <a:rPr lang="fr-FR" sz="8000" dirty="0" err="1">
                <a:solidFill>
                  <a:schemeClr val="bg1"/>
                </a:solidFill>
              </a:rPr>
              <a:t>programul</a:t>
            </a:r>
            <a:r>
              <a:rPr lang="fr-FR" sz="8000" dirty="0">
                <a:solidFill>
                  <a:schemeClr val="bg1"/>
                </a:solidFill>
              </a:rPr>
              <a:t> </a:t>
            </a:r>
            <a:r>
              <a:rPr lang="fr-FR" sz="8000" dirty="0" err="1">
                <a:solidFill>
                  <a:schemeClr val="bg1"/>
                </a:solidFill>
              </a:rPr>
              <a:t>Programul</a:t>
            </a:r>
            <a:r>
              <a:rPr lang="fr-FR" sz="8000" dirty="0">
                <a:solidFill>
                  <a:schemeClr val="bg1"/>
                </a:solidFill>
              </a:rPr>
              <a:t> „A </a:t>
            </a:r>
            <a:r>
              <a:rPr lang="fr-FR" sz="8000" dirty="0" err="1">
                <a:solidFill>
                  <a:schemeClr val="bg1"/>
                </a:solidFill>
              </a:rPr>
              <a:t>doua</a:t>
            </a:r>
            <a:r>
              <a:rPr lang="fr-FR" sz="8000" dirty="0">
                <a:solidFill>
                  <a:schemeClr val="bg1"/>
                </a:solidFill>
              </a:rPr>
              <a:t> </a:t>
            </a:r>
            <a:r>
              <a:rPr lang="fr-FR" sz="8000" dirty="0" err="1">
                <a:solidFill>
                  <a:schemeClr val="bg1"/>
                </a:solidFill>
              </a:rPr>
              <a:t>şansă</a:t>
            </a:r>
            <a:r>
              <a:rPr lang="fr-FR" sz="8000" dirty="0">
                <a:solidFill>
                  <a:schemeClr val="bg1"/>
                </a:solidFill>
              </a:rPr>
              <a:t>” </a:t>
            </a:r>
            <a:r>
              <a:rPr lang="fr-FR" sz="8000" dirty="0" err="1">
                <a:solidFill>
                  <a:schemeClr val="bg1"/>
                </a:solidFill>
              </a:rPr>
              <a:t>pentru</a:t>
            </a:r>
            <a:r>
              <a:rPr lang="fr-FR" sz="8000" dirty="0">
                <a:solidFill>
                  <a:schemeClr val="bg1"/>
                </a:solidFill>
              </a:rPr>
              <a:t> </a:t>
            </a:r>
            <a:r>
              <a:rPr lang="fr-FR" sz="8000" dirty="0" err="1">
                <a:solidFill>
                  <a:schemeClr val="bg1"/>
                </a:solidFill>
              </a:rPr>
              <a:t>învăţământul</a:t>
            </a:r>
            <a:r>
              <a:rPr lang="fr-FR" sz="8000" dirty="0">
                <a:solidFill>
                  <a:schemeClr val="bg1"/>
                </a:solidFill>
              </a:rPr>
              <a:t> </a:t>
            </a:r>
            <a:r>
              <a:rPr lang="fr-FR" sz="8000" dirty="0" err="1">
                <a:solidFill>
                  <a:schemeClr val="bg1"/>
                </a:solidFill>
              </a:rPr>
              <a:t>secundar</a:t>
            </a:r>
            <a:r>
              <a:rPr lang="fr-FR" sz="8000" dirty="0">
                <a:solidFill>
                  <a:schemeClr val="bg1"/>
                </a:solidFill>
              </a:rPr>
              <a:t> </a:t>
            </a:r>
            <a:r>
              <a:rPr lang="fr-FR" sz="8000" dirty="0" err="1">
                <a:solidFill>
                  <a:schemeClr val="bg1"/>
                </a:solidFill>
              </a:rPr>
              <a:t>inferior</a:t>
            </a:r>
            <a:r>
              <a:rPr lang="fr-FR" sz="8000" dirty="0">
                <a:solidFill>
                  <a:schemeClr val="bg1"/>
                </a:solidFill>
              </a:rPr>
              <a:t>.</a:t>
            </a:r>
            <a:endParaRPr lang="en-GB" sz="8000" dirty="0">
              <a:solidFill>
                <a:schemeClr val="bg1"/>
              </a:solidFill>
            </a:endParaRPr>
          </a:p>
          <a:p>
            <a:endParaRPr lang="en-GB" sz="8000" dirty="0"/>
          </a:p>
        </p:txBody>
      </p:sp>
    </p:spTree>
    <p:extLst>
      <p:ext uri="{BB962C8B-B14F-4D97-AF65-F5344CB8AC3E}">
        <p14:creationId xmlns:p14="http://schemas.microsoft.com/office/powerpoint/2010/main" val="762173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 </a:t>
            </a:r>
            <a:r>
              <a:rPr lang="en-GB" dirty="0"/>
              <a:t/>
            </a:r>
            <a:br>
              <a:rPr lang="en-GB" dirty="0"/>
            </a:br>
            <a:r>
              <a:rPr lang="ro-RO" dirty="0" smtClean="0"/>
              <a:t/>
            </a:r>
            <a:br>
              <a:rPr lang="ro-RO" dirty="0" smtClean="0"/>
            </a:br>
            <a:r>
              <a:rPr lang="fr-FR" sz="3600" b="1" dirty="0" err="1" smtClean="0">
                <a:solidFill>
                  <a:schemeClr val="bg1"/>
                </a:solidFill>
              </a:rPr>
              <a:t>Absolvirea</a:t>
            </a:r>
            <a:r>
              <a:rPr lang="fr-FR" sz="3600" b="1" dirty="0" smtClean="0">
                <a:solidFill>
                  <a:schemeClr val="bg1"/>
                </a:solidFill>
              </a:rPr>
              <a:t> </a:t>
            </a:r>
            <a:r>
              <a:rPr lang="fr-FR" sz="3600" b="1" dirty="0" err="1">
                <a:solidFill>
                  <a:schemeClr val="bg1"/>
                </a:solidFill>
              </a:rPr>
              <a:t>programului</a:t>
            </a:r>
            <a:r>
              <a:rPr lang="fr-FR" sz="3600" b="1" dirty="0">
                <a:solidFill>
                  <a:schemeClr val="bg1"/>
                </a:solidFill>
              </a:rPr>
              <a:t> „A </a:t>
            </a:r>
            <a:r>
              <a:rPr lang="fr-FR" sz="3600" b="1" dirty="0" err="1">
                <a:solidFill>
                  <a:schemeClr val="bg1"/>
                </a:solidFill>
              </a:rPr>
              <a:t>doua</a:t>
            </a:r>
            <a:r>
              <a:rPr lang="fr-FR" sz="3600" b="1" dirty="0">
                <a:solidFill>
                  <a:schemeClr val="bg1"/>
                </a:solidFill>
              </a:rPr>
              <a:t> </a:t>
            </a:r>
            <a:r>
              <a:rPr lang="fr-FR" sz="3600" b="1" dirty="0" err="1">
                <a:solidFill>
                  <a:schemeClr val="bg1"/>
                </a:solidFill>
              </a:rPr>
              <a:t>şansă</a:t>
            </a:r>
            <a:r>
              <a:rPr lang="fr-FR" sz="3600" b="1" dirty="0">
                <a:solidFill>
                  <a:schemeClr val="bg1"/>
                </a:solidFill>
              </a:rPr>
              <a:t>” </a:t>
            </a:r>
            <a:r>
              <a:rPr lang="fr-FR" sz="3600" b="1" dirty="0" err="1">
                <a:solidFill>
                  <a:schemeClr val="bg1"/>
                </a:solidFill>
              </a:rPr>
              <a:t>pentru</a:t>
            </a:r>
            <a:r>
              <a:rPr lang="fr-FR" sz="3600" b="1" dirty="0">
                <a:solidFill>
                  <a:schemeClr val="bg1"/>
                </a:solidFill>
              </a:rPr>
              <a:t> </a:t>
            </a:r>
            <a:r>
              <a:rPr lang="fr-FR" sz="3600" b="1" dirty="0" err="1">
                <a:solidFill>
                  <a:schemeClr val="bg1"/>
                </a:solidFill>
              </a:rPr>
              <a:t>învăţământul</a:t>
            </a:r>
            <a:r>
              <a:rPr lang="fr-FR" sz="3600" b="1" dirty="0">
                <a:solidFill>
                  <a:schemeClr val="bg1"/>
                </a:solidFill>
              </a:rPr>
              <a:t> </a:t>
            </a:r>
            <a:r>
              <a:rPr lang="fr-FR" sz="3600" b="1" dirty="0" err="1">
                <a:solidFill>
                  <a:schemeClr val="bg1"/>
                </a:solidFill>
              </a:rPr>
              <a:t>secundar</a:t>
            </a:r>
            <a:r>
              <a:rPr lang="fr-FR" sz="3600" b="1" dirty="0">
                <a:solidFill>
                  <a:schemeClr val="bg1"/>
                </a:solidFill>
              </a:rPr>
              <a:t> </a:t>
            </a:r>
            <a:r>
              <a:rPr lang="fr-FR" sz="3600" b="1" dirty="0" err="1" smtClean="0">
                <a:solidFill>
                  <a:schemeClr val="bg1"/>
                </a:solidFill>
              </a:rPr>
              <a:t>inferior</a:t>
            </a:r>
            <a:r>
              <a:rPr lang="ro-RO" sz="3600" b="1" dirty="0" smtClean="0">
                <a:solidFill>
                  <a:schemeClr val="bg1"/>
                </a:solidFill>
              </a:rPr>
              <a:t/>
            </a:r>
            <a:br>
              <a:rPr lang="ro-RO" sz="3600" b="1" dirty="0" smtClean="0">
                <a:solidFill>
                  <a:schemeClr val="bg1"/>
                </a:solidFill>
              </a:rPr>
            </a:br>
            <a:r>
              <a:rPr lang="en-GB" sz="3600" dirty="0">
                <a:solidFill>
                  <a:schemeClr val="bg1"/>
                </a:solidFill>
              </a:rPr>
              <a:t/>
            </a:r>
            <a:br>
              <a:rPr lang="en-GB" sz="3600" dirty="0">
                <a:solidFill>
                  <a:schemeClr val="bg1"/>
                </a:solidFill>
              </a:rPr>
            </a:br>
            <a:endParaRPr lang="en-GB" sz="3600" dirty="0">
              <a:solidFill>
                <a:schemeClr val="bg1"/>
              </a:solidFill>
            </a:endParaRPr>
          </a:p>
        </p:txBody>
      </p:sp>
      <p:sp>
        <p:nvSpPr>
          <p:cNvPr id="3" name="Content Placeholder 2"/>
          <p:cNvSpPr>
            <a:spLocks noGrp="1"/>
          </p:cNvSpPr>
          <p:nvPr>
            <p:ph idx="1"/>
          </p:nvPr>
        </p:nvSpPr>
        <p:spPr>
          <a:xfrm>
            <a:off x="304800" y="1447800"/>
            <a:ext cx="8610600" cy="4678363"/>
          </a:xfrm>
        </p:spPr>
        <p:txBody>
          <a:bodyPr>
            <a:normAutofit fontScale="92500" lnSpcReduction="10000"/>
          </a:bodyPr>
          <a:lstStyle/>
          <a:p>
            <a:r>
              <a:rPr lang="fr-FR" b="1" dirty="0">
                <a:solidFill>
                  <a:schemeClr val="bg1"/>
                </a:solidFill>
              </a:rPr>
              <a:t>Se </a:t>
            </a:r>
            <a:r>
              <a:rPr lang="fr-FR" b="1" dirty="0" err="1">
                <a:solidFill>
                  <a:schemeClr val="bg1"/>
                </a:solidFill>
              </a:rPr>
              <a:t>consideră</a:t>
            </a:r>
            <a:r>
              <a:rPr lang="fr-FR" b="1" dirty="0">
                <a:solidFill>
                  <a:schemeClr val="bg1"/>
                </a:solidFill>
              </a:rPr>
              <a:t> </a:t>
            </a:r>
            <a:r>
              <a:rPr lang="fr-FR" b="1" dirty="0" err="1">
                <a:solidFill>
                  <a:schemeClr val="bg1"/>
                </a:solidFill>
              </a:rPr>
              <a:t>că</a:t>
            </a:r>
            <a:r>
              <a:rPr lang="fr-FR" b="1" dirty="0">
                <a:solidFill>
                  <a:schemeClr val="bg1"/>
                </a:solidFill>
              </a:rPr>
              <a:t> un </a:t>
            </a:r>
            <a:r>
              <a:rPr lang="fr-FR" b="1" dirty="0" err="1">
                <a:solidFill>
                  <a:schemeClr val="bg1"/>
                </a:solidFill>
              </a:rPr>
              <a:t>elev</a:t>
            </a:r>
            <a:r>
              <a:rPr lang="fr-FR" b="1" dirty="0">
                <a:solidFill>
                  <a:schemeClr val="bg1"/>
                </a:solidFill>
              </a:rPr>
              <a:t> a </a:t>
            </a:r>
            <a:r>
              <a:rPr lang="fr-FR" b="1" dirty="0" err="1">
                <a:solidFill>
                  <a:schemeClr val="bg1"/>
                </a:solidFill>
              </a:rPr>
              <a:t>absolvit</a:t>
            </a:r>
            <a:r>
              <a:rPr lang="fr-FR" b="1" dirty="0">
                <a:solidFill>
                  <a:schemeClr val="bg1"/>
                </a:solidFill>
              </a:rPr>
              <a:t> </a:t>
            </a:r>
            <a:r>
              <a:rPr lang="fr-FR" b="1" dirty="0" err="1">
                <a:solidFill>
                  <a:schemeClr val="bg1"/>
                </a:solidFill>
              </a:rPr>
              <a:t>Programul</a:t>
            </a:r>
            <a:r>
              <a:rPr lang="fr-FR" b="1" dirty="0">
                <a:solidFill>
                  <a:schemeClr val="bg1"/>
                </a:solidFill>
              </a:rPr>
              <a:t> „A </a:t>
            </a:r>
            <a:r>
              <a:rPr lang="fr-FR" b="1" dirty="0" err="1">
                <a:solidFill>
                  <a:schemeClr val="bg1"/>
                </a:solidFill>
              </a:rPr>
              <a:t>doua</a:t>
            </a:r>
            <a:r>
              <a:rPr lang="fr-FR" b="1" dirty="0">
                <a:solidFill>
                  <a:schemeClr val="bg1"/>
                </a:solidFill>
              </a:rPr>
              <a:t> </a:t>
            </a:r>
            <a:r>
              <a:rPr lang="fr-FR" b="1" dirty="0" err="1">
                <a:solidFill>
                  <a:schemeClr val="bg1"/>
                </a:solidFill>
              </a:rPr>
              <a:t>şansă</a:t>
            </a:r>
            <a:r>
              <a:rPr lang="fr-FR" b="1" dirty="0">
                <a:solidFill>
                  <a:schemeClr val="bg1"/>
                </a:solidFill>
              </a:rPr>
              <a:t>” </a:t>
            </a:r>
            <a:r>
              <a:rPr lang="fr-FR" b="1" dirty="0" err="1">
                <a:solidFill>
                  <a:schemeClr val="bg1"/>
                </a:solidFill>
              </a:rPr>
              <a:t>pentru</a:t>
            </a:r>
            <a:r>
              <a:rPr lang="fr-FR" b="1" dirty="0">
                <a:solidFill>
                  <a:schemeClr val="bg1"/>
                </a:solidFill>
              </a:rPr>
              <a:t> </a:t>
            </a:r>
            <a:r>
              <a:rPr lang="fr-FR" b="1" dirty="0" err="1">
                <a:solidFill>
                  <a:schemeClr val="bg1"/>
                </a:solidFill>
              </a:rPr>
              <a:t>învăţământul</a:t>
            </a:r>
            <a:r>
              <a:rPr lang="fr-FR" b="1" dirty="0">
                <a:solidFill>
                  <a:schemeClr val="bg1"/>
                </a:solidFill>
              </a:rPr>
              <a:t> </a:t>
            </a:r>
            <a:r>
              <a:rPr lang="fr-FR" b="1" dirty="0" err="1">
                <a:solidFill>
                  <a:schemeClr val="bg1"/>
                </a:solidFill>
              </a:rPr>
              <a:t>secundar</a:t>
            </a:r>
            <a:r>
              <a:rPr lang="fr-FR" b="1" dirty="0">
                <a:solidFill>
                  <a:schemeClr val="bg1"/>
                </a:solidFill>
              </a:rPr>
              <a:t> </a:t>
            </a:r>
            <a:r>
              <a:rPr lang="fr-FR" b="1" dirty="0" err="1">
                <a:solidFill>
                  <a:schemeClr val="bg1"/>
                </a:solidFill>
              </a:rPr>
              <a:t>inferior</a:t>
            </a:r>
            <a:r>
              <a:rPr lang="fr-FR" b="1" dirty="0">
                <a:solidFill>
                  <a:schemeClr val="bg1"/>
                </a:solidFill>
              </a:rPr>
              <a:t>, </a:t>
            </a:r>
            <a:r>
              <a:rPr lang="fr-FR" b="1" dirty="0" err="1">
                <a:solidFill>
                  <a:schemeClr val="bg1"/>
                </a:solidFill>
              </a:rPr>
              <a:t>dacă</a:t>
            </a:r>
            <a:r>
              <a:rPr lang="fr-FR" b="1" dirty="0">
                <a:solidFill>
                  <a:schemeClr val="bg1"/>
                </a:solidFill>
              </a:rPr>
              <a:t>:</a:t>
            </a:r>
            <a:endParaRPr lang="en-GB" dirty="0">
              <a:solidFill>
                <a:schemeClr val="bg1"/>
              </a:solidFill>
            </a:endParaRPr>
          </a:p>
          <a:p>
            <a:pPr marL="0" indent="0">
              <a:buNone/>
            </a:pPr>
            <a:endParaRPr lang="en-GB" dirty="0">
              <a:solidFill>
                <a:schemeClr val="bg1"/>
              </a:solidFill>
            </a:endParaRPr>
          </a:p>
          <a:p>
            <a:pPr lvl="0"/>
            <a:r>
              <a:rPr lang="en-GB" dirty="0">
                <a:solidFill>
                  <a:schemeClr val="bg1"/>
                </a:solidFill>
              </a:rPr>
              <a:t>a </a:t>
            </a:r>
            <a:r>
              <a:rPr lang="en-GB" dirty="0" err="1">
                <a:solidFill>
                  <a:schemeClr val="bg1"/>
                </a:solidFill>
              </a:rPr>
              <a:t>promovat</a:t>
            </a:r>
            <a:r>
              <a:rPr lang="en-GB" dirty="0">
                <a:solidFill>
                  <a:schemeClr val="bg1"/>
                </a:solidFill>
              </a:rPr>
              <a:t> </a:t>
            </a:r>
            <a:r>
              <a:rPr lang="en-GB" dirty="0" err="1">
                <a:solidFill>
                  <a:schemeClr val="bg1"/>
                </a:solidFill>
              </a:rPr>
              <a:t>toate</a:t>
            </a:r>
            <a:r>
              <a:rPr lang="en-GB" dirty="0">
                <a:solidFill>
                  <a:schemeClr val="bg1"/>
                </a:solidFill>
              </a:rPr>
              <a:t> </a:t>
            </a:r>
            <a:r>
              <a:rPr lang="en-GB" dirty="0" err="1">
                <a:solidFill>
                  <a:schemeClr val="bg1"/>
                </a:solidFill>
              </a:rPr>
              <a:t>modulele</a:t>
            </a:r>
            <a:r>
              <a:rPr lang="en-GB" dirty="0">
                <a:solidFill>
                  <a:schemeClr val="bg1"/>
                </a:solidFill>
              </a:rPr>
              <a:t> din program </a:t>
            </a:r>
            <a:r>
              <a:rPr lang="en-GB" dirty="0" err="1">
                <a:solidFill>
                  <a:schemeClr val="bg1"/>
                </a:solidFill>
              </a:rPr>
              <a:t>atât</a:t>
            </a:r>
            <a:r>
              <a:rPr lang="en-GB" dirty="0">
                <a:solidFill>
                  <a:schemeClr val="bg1"/>
                </a:solidFill>
              </a:rPr>
              <a:t> </a:t>
            </a:r>
            <a:r>
              <a:rPr lang="en-GB" dirty="0" err="1">
                <a:solidFill>
                  <a:schemeClr val="bg1"/>
                </a:solidFill>
              </a:rPr>
              <a:t>pentru</a:t>
            </a:r>
            <a:r>
              <a:rPr lang="en-GB" dirty="0">
                <a:solidFill>
                  <a:schemeClr val="bg1"/>
                </a:solidFill>
              </a:rPr>
              <a:t> </a:t>
            </a:r>
            <a:r>
              <a:rPr lang="en-GB" dirty="0" err="1">
                <a:solidFill>
                  <a:schemeClr val="bg1"/>
                </a:solidFill>
              </a:rPr>
              <a:t>educaţia</a:t>
            </a:r>
            <a:r>
              <a:rPr lang="en-GB" dirty="0">
                <a:solidFill>
                  <a:schemeClr val="bg1"/>
                </a:solidFill>
              </a:rPr>
              <a:t> de </a:t>
            </a:r>
            <a:r>
              <a:rPr lang="en-GB" dirty="0" err="1">
                <a:solidFill>
                  <a:schemeClr val="bg1"/>
                </a:solidFill>
              </a:rPr>
              <a:t>bază</a:t>
            </a:r>
            <a:r>
              <a:rPr lang="en-GB" dirty="0">
                <a:solidFill>
                  <a:schemeClr val="bg1"/>
                </a:solidFill>
              </a:rPr>
              <a:t>, </a:t>
            </a:r>
          </a:p>
          <a:p>
            <a:pPr lvl="0"/>
            <a:r>
              <a:rPr lang="en-GB" dirty="0">
                <a:solidFill>
                  <a:schemeClr val="bg1"/>
                </a:solidFill>
              </a:rPr>
              <a:t>a </a:t>
            </a:r>
            <a:r>
              <a:rPr lang="en-GB" dirty="0" err="1">
                <a:solidFill>
                  <a:schemeClr val="bg1"/>
                </a:solidFill>
              </a:rPr>
              <a:t>promovat</a:t>
            </a:r>
            <a:r>
              <a:rPr lang="en-GB" dirty="0">
                <a:solidFill>
                  <a:schemeClr val="bg1"/>
                </a:solidFill>
              </a:rPr>
              <a:t> </a:t>
            </a:r>
            <a:r>
              <a:rPr lang="en-GB" dirty="0" err="1">
                <a:solidFill>
                  <a:schemeClr val="bg1"/>
                </a:solidFill>
              </a:rPr>
              <a:t>toate</a:t>
            </a:r>
            <a:r>
              <a:rPr lang="en-GB" dirty="0">
                <a:solidFill>
                  <a:schemeClr val="bg1"/>
                </a:solidFill>
              </a:rPr>
              <a:t> </a:t>
            </a:r>
            <a:r>
              <a:rPr lang="en-GB" dirty="0" err="1">
                <a:solidFill>
                  <a:schemeClr val="bg1"/>
                </a:solidFill>
              </a:rPr>
              <a:t>modulele</a:t>
            </a:r>
            <a:r>
              <a:rPr lang="en-GB" dirty="0">
                <a:solidFill>
                  <a:schemeClr val="bg1"/>
                </a:solidFill>
              </a:rPr>
              <a:t> </a:t>
            </a:r>
            <a:r>
              <a:rPr lang="en-GB" dirty="0" err="1">
                <a:solidFill>
                  <a:schemeClr val="bg1"/>
                </a:solidFill>
              </a:rPr>
              <a:t>pentru</a:t>
            </a:r>
            <a:r>
              <a:rPr lang="en-GB" dirty="0">
                <a:solidFill>
                  <a:schemeClr val="bg1"/>
                </a:solidFill>
              </a:rPr>
              <a:t> </a:t>
            </a:r>
            <a:r>
              <a:rPr lang="en-GB" dirty="0" err="1">
                <a:solidFill>
                  <a:schemeClr val="bg1"/>
                </a:solidFill>
              </a:rPr>
              <a:t>pregătirea</a:t>
            </a:r>
            <a:r>
              <a:rPr lang="en-GB" dirty="0">
                <a:solidFill>
                  <a:schemeClr val="bg1"/>
                </a:solidFill>
              </a:rPr>
              <a:t> </a:t>
            </a:r>
            <a:r>
              <a:rPr lang="en-GB" dirty="0" err="1">
                <a:solidFill>
                  <a:schemeClr val="bg1"/>
                </a:solidFill>
              </a:rPr>
              <a:t>profesională</a:t>
            </a:r>
            <a:r>
              <a:rPr lang="en-GB" dirty="0">
                <a:solidFill>
                  <a:schemeClr val="bg1"/>
                </a:solidFill>
              </a:rPr>
              <a:t>,</a:t>
            </a:r>
          </a:p>
          <a:p>
            <a:pPr lvl="0"/>
            <a:r>
              <a:rPr lang="fr-FR" dirty="0">
                <a:solidFill>
                  <a:schemeClr val="bg1"/>
                </a:solidFill>
              </a:rPr>
              <a:t>a </a:t>
            </a:r>
            <a:r>
              <a:rPr lang="fr-FR" dirty="0" err="1">
                <a:solidFill>
                  <a:schemeClr val="bg1"/>
                </a:solidFill>
              </a:rPr>
              <a:t>acumulat</a:t>
            </a:r>
            <a:r>
              <a:rPr lang="fr-FR" dirty="0">
                <a:solidFill>
                  <a:schemeClr val="bg1"/>
                </a:solidFill>
              </a:rPr>
              <a:t> </a:t>
            </a:r>
            <a:r>
              <a:rPr lang="fr-FR" dirty="0" err="1">
                <a:solidFill>
                  <a:schemeClr val="bg1"/>
                </a:solidFill>
              </a:rPr>
              <a:t>numărul</a:t>
            </a:r>
            <a:r>
              <a:rPr lang="fr-FR" dirty="0">
                <a:solidFill>
                  <a:schemeClr val="bg1"/>
                </a:solidFill>
              </a:rPr>
              <a:t> de </a:t>
            </a:r>
            <a:r>
              <a:rPr lang="fr-FR" dirty="0" err="1">
                <a:solidFill>
                  <a:schemeClr val="bg1"/>
                </a:solidFill>
              </a:rPr>
              <a:t>credite</a:t>
            </a:r>
            <a:r>
              <a:rPr lang="fr-FR" dirty="0">
                <a:solidFill>
                  <a:schemeClr val="bg1"/>
                </a:solidFill>
              </a:rPr>
              <a:t> </a:t>
            </a:r>
            <a:r>
              <a:rPr lang="fr-FR" dirty="0" err="1">
                <a:solidFill>
                  <a:schemeClr val="bg1"/>
                </a:solidFill>
              </a:rPr>
              <a:t>alocate</a:t>
            </a:r>
            <a:r>
              <a:rPr lang="fr-FR" dirty="0">
                <a:solidFill>
                  <a:schemeClr val="bg1"/>
                </a:solidFill>
              </a:rPr>
              <a:t>, </a:t>
            </a:r>
            <a:r>
              <a:rPr lang="fr-FR" dirty="0" err="1">
                <a:solidFill>
                  <a:schemeClr val="bg1"/>
                </a:solidFill>
              </a:rPr>
              <a:t>în</a:t>
            </a:r>
            <a:r>
              <a:rPr lang="fr-FR" dirty="0">
                <a:solidFill>
                  <a:schemeClr val="bg1"/>
                </a:solidFill>
              </a:rPr>
              <a:t> </a:t>
            </a:r>
            <a:r>
              <a:rPr lang="fr-FR" dirty="0" err="1">
                <a:solidFill>
                  <a:schemeClr val="bg1"/>
                </a:solidFill>
              </a:rPr>
              <a:t>planul-cadru</a:t>
            </a:r>
            <a:r>
              <a:rPr lang="fr-FR" dirty="0">
                <a:solidFill>
                  <a:schemeClr val="bg1"/>
                </a:solidFill>
              </a:rPr>
              <a:t> de </a:t>
            </a:r>
            <a:r>
              <a:rPr lang="fr-FR" dirty="0" err="1">
                <a:solidFill>
                  <a:schemeClr val="bg1"/>
                </a:solidFill>
              </a:rPr>
              <a:t>învățământ</a:t>
            </a:r>
            <a:r>
              <a:rPr lang="fr-FR" dirty="0">
                <a:solidFill>
                  <a:schemeClr val="bg1"/>
                </a:solidFill>
              </a:rPr>
              <a:t>, </a:t>
            </a:r>
            <a:r>
              <a:rPr lang="fr-FR" dirty="0" err="1">
                <a:solidFill>
                  <a:schemeClr val="bg1"/>
                </a:solidFill>
              </a:rPr>
              <a:t>pentru</a:t>
            </a:r>
            <a:r>
              <a:rPr lang="fr-FR" dirty="0">
                <a:solidFill>
                  <a:schemeClr val="bg1"/>
                </a:solidFill>
              </a:rPr>
              <a:t> </a:t>
            </a:r>
            <a:r>
              <a:rPr lang="fr-FR" dirty="0" err="1">
                <a:solidFill>
                  <a:schemeClr val="bg1"/>
                </a:solidFill>
              </a:rPr>
              <a:t>întregul</a:t>
            </a:r>
            <a:r>
              <a:rPr lang="fr-FR" dirty="0">
                <a:solidFill>
                  <a:schemeClr val="bg1"/>
                </a:solidFill>
              </a:rPr>
              <a:t> program. </a:t>
            </a:r>
            <a:endParaRPr lang="en-GB" dirty="0">
              <a:solidFill>
                <a:schemeClr val="bg1"/>
              </a:solidFill>
            </a:endParaRPr>
          </a:p>
          <a:p>
            <a:endParaRPr lang="en-GB" dirty="0"/>
          </a:p>
        </p:txBody>
      </p:sp>
    </p:spTree>
    <p:extLst>
      <p:ext uri="{BB962C8B-B14F-4D97-AF65-F5344CB8AC3E}">
        <p14:creationId xmlns:p14="http://schemas.microsoft.com/office/powerpoint/2010/main" val="972423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
            </a:r>
            <a:br>
              <a:rPr lang="ro-RO" b="1" dirty="0"/>
            </a:br>
            <a:r>
              <a:rPr lang="en-GB" sz="3600" b="1" dirty="0" err="1" smtClean="0">
                <a:solidFill>
                  <a:schemeClr val="bg1"/>
                </a:solidFill>
              </a:rPr>
              <a:t>Absolvenţii</a:t>
            </a:r>
            <a:r>
              <a:rPr lang="en-GB" sz="3600" b="1" dirty="0" smtClean="0">
                <a:solidFill>
                  <a:schemeClr val="bg1"/>
                </a:solidFill>
              </a:rPr>
              <a:t> </a:t>
            </a:r>
            <a:r>
              <a:rPr lang="en-GB" sz="3600" b="1" dirty="0" err="1">
                <a:solidFill>
                  <a:schemeClr val="bg1"/>
                </a:solidFill>
              </a:rPr>
              <a:t>Programului</a:t>
            </a:r>
            <a:r>
              <a:rPr lang="en-GB" sz="3600" b="1" dirty="0">
                <a:solidFill>
                  <a:schemeClr val="bg1"/>
                </a:solidFill>
              </a:rPr>
              <a:t> „A </a:t>
            </a:r>
            <a:r>
              <a:rPr lang="en-GB" sz="3600" b="1" dirty="0" err="1">
                <a:solidFill>
                  <a:schemeClr val="bg1"/>
                </a:solidFill>
              </a:rPr>
              <a:t>doua</a:t>
            </a:r>
            <a:r>
              <a:rPr lang="en-GB" sz="3600" b="1" dirty="0">
                <a:solidFill>
                  <a:schemeClr val="bg1"/>
                </a:solidFill>
              </a:rPr>
              <a:t> </a:t>
            </a:r>
            <a:r>
              <a:rPr lang="en-GB" sz="3600" b="1" dirty="0" err="1">
                <a:solidFill>
                  <a:schemeClr val="bg1"/>
                </a:solidFill>
              </a:rPr>
              <a:t>şansă</a:t>
            </a:r>
            <a:r>
              <a:rPr lang="en-GB" sz="3600" b="1" dirty="0">
                <a:solidFill>
                  <a:schemeClr val="bg1"/>
                </a:solidFill>
              </a:rPr>
              <a:t>” </a:t>
            </a:r>
            <a:r>
              <a:rPr lang="en-GB" sz="3600" b="1" dirty="0" err="1">
                <a:solidFill>
                  <a:schemeClr val="bg1"/>
                </a:solidFill>
              </a:rPr>
              <a:t>pentru</a:t>
            </a:r>
            <a:r>
              <a:rPr lang="en-GB" sz="3600" b="1" dirty="0">
                <a:solidFill>
                  <a:schemeClr val="bg1"/>
                </a:solidFill>
              </a:rPr>
              <a:t> </a:t>
            </a:r>
            <a:r>
              <a:rPr lang="en-GB" sz="3600" b="1" dirty="0" err="1">
                <a:solidFill>
                  <a:schemeClr val="bg1"/>
                </a:solidFill>
              </a:rPr>
              <a:t>învăţământul</a:t>
            </a:r>
            <a:r>
              <a:rPr lang="en-GB" sz="3600" b="1" dirty="0">
                <a:solidFill>
                  <a:schemeClr val="bg1"/>
                </a:solidFill>
              </a:rPr>
              <a:t> </a:t>
            </a:r>
            <a:r>
              <a:rPr lang="en-GB" sz="3600" b="1" dirty="0" err="1">
                <a:solidFill>
                  <a:schemeClr val="bg1"/>
                </a:solidFill>
              </a:rPr>
              <a:t>secundar</a:t>
            </a:r>
            <a:r>
              <a:rPr lang="en-GB" sz="3600" b="1" dirty="0">
                <a:solidFill>
                  <a:schemeClr val="bg1"/>
                </a:solidFill>
              </a:rPr>
              <a:t> inferior: </a:t>
            </a:r>
            <a:r>
              <a:rPr lang="en-GB" sz="3600" dirty="0"/>
              <a:t/>
            </a:r>
            <a:br>
              <a:rPr lang="en-GB" sz="3600" dirty="0"/>
            </a:br>
            <a:endParaRPr lang="en-GB" sz="3600" dirty="0"/>
          </a:p>
        </p:txBody>
      </p:sp>
      <p:sp>
        <p:nvSpPr>
          <p:cNvPr id="3" name="Content Placeholder 2"/>
          <p:cNvSpPr>
            <a:spLocks noGrp="1"/>
          </p:cNvSpPr>
          <p:nvPr>
            <p:ph idx="1"/>
          </p:nvPr>
        </p:nvSpPr>
        <p:spPr/>
        <p:txBody>
          <a:bodyPr>
            <a:normAutofit fontScale="85000" lnSpcReduction="20000"/>
          </a:bodyPr>
          <a:lstStyle/>
          <a:p>
            <a:pPr lvl="0"/>
            <a:r>
              <a:rPr lang="fr-FR" dirty="0" err="1">
                <a:solidFill>
                  <a:schemeClr val="bg1"/>
                </a:solidFill>
              </a:rPr>
              <a:t>beneficiază</a:t>
            </a:r>
            <a:r>
              <a:rPr lang="fr-FR" dirty="0">
                <a:solidFill>
                  <a:schemeClr val="bg1"/>
                </a:solidFill>
              </a:rPr>
              <a:t> de </a:t>
            </a:r>
            <a:r>
              <a:rPr lang="fr-FR" dirty="0" err="1">
                <a:solidFill>
                  <a:schemeClr val="bg1"/>
                </a:solidFill>
              </a:rPr>
              <a:t>toate</a:t>
            </a:r>
            <a:r>
              <a:rPr lang="fr-FR" dirty="0">
                <a:solidFill>
                  <a:schemeClr val="bg1"/>
                </a:solidFill>
              </a:rPr>
              <a:t> </a:t>
            </a:r>
            <a:r>
              <a:rPr lang="fr-FR" dirty="0" err="1">
                <a:solidFill>
                  <a:schemeClr val="bg1"/>
                </a:solidFill>
              </a:rPr>
              <a:t>drepturile</a:t>
            </a:r>
            <a:r>
              <a:rPr lang="fr-FR" dirty="0">
                <a:solidFill>
                  <a:schemeClr val="bg1"/>
                </a:solidFill>
              </a:rPr>
              <a:t> </a:t>
            </a:r>
            <a:r>
              <a:rPr lang="fr-FR" dirty="0" err="1">
                <a:solidFill>
                  <a:schemeClr val="bg1"/>
                </a:solidFill>
              </a:rPr>
              <a:t>absolventului</a:t>
            </a:r>
            <a:r>
              <a:rPr lang="fr-FR" dirty="0">
                <a:solidFill>
                  <a:schemeClr val="bg1"/>
                </a:solidFill>
              </a:rPr>
              <a:t> de </a:t>
            </a:r>
            <a:r>
              <a:rPr lang="fr-FR" dirty="0" err="1">
                <a:solidFill>
                  <a:schemeClr val="bg1"/>
                </a:solidFill>
              </a:rPr>
              <a:t>învăţământ</a:t>
            </a:r>
            <a:r>
              <a:rPr lang="fr-FR" dirty="0">
                <a:solidFill>
                  <a:schemeClr val="bg1"/>
                </a:solidFill>
              </a:rPr>
              <a:t> </a:t>
            </a:r>
            <a:r>
              <a:rPr lang="fr-FR" dirty="0" err="1">
                <a:solidFill>
                  <a:schemeClr val="bg1"/>
                </a:solidFill>
              </a:rPr>
              <a:t>obligatoriu</a:t>
            </a:r>
            <a:r>
              <a:rPr lang="fr-FR" dirty="0">
                <a:solidFill>
                  <a:schemeClr val="bg1"/>
                </a:solidFill>
              </a:rPr>
              <a:t>;</a:t>
            </a:r>
            <a:endParaRPr lang="en-GB" dirty="0">
              <a:solidFill>
                <a:schemeClr val="bg1"/>
              </a:solidFill>
            </a:endParaRPr>
          </a:p>
          <a:p>
            <a:pPr lvl="0"/>
            <a:r>
              <a:rPr lang="fr-FR" dirty="0" err="1">
                <a:solidFill>
                  <a:schemeClr val="bg1"/>
                </a:solidFill>
              </a:rPr>
              <a:t>dobândesc</a:t>
            </a:r>
            <a:r>
              <a:rPr lang="fr-FR" dirty="0">
                <a:solidFill>
                  <a:schemeClr val="bg1"/>
                </a:solidFill>
              </a:rPr>
              <a:t> certificat de </a:t>
            </a:r>
            <a:r>
              <a:rPr lang="fr-FR" dirty="0" err="1">
                <a:solidFill>
                  <a:schemeClr val="bg1"/>
                </a:solidFill>
              </a:rPr>
              <a:t>absolvire</a:t>
            </a:r>
            <a:r>
              <a:rPr lang="fr-FR" dirty="0">
                <a:solidFill>
                  <a:schemeClr val="bg1"/>
                </a:solidFill>
              </a:rPr>
              <a:t> a </a:t>
            </a:r>
            <a:r>
              <a:rPr lang="fr-FR" dirty="0" err="1">
                <a:solidFill>
                  <a:schemeClr val="bg1"/>
                </a:solidFill>
              </a:rPr>
              <a:t>ciclului</a:t>
            </a:r>
            <a:r>
              <a:rPr lang="fr-FR" dirty="0">
                <a:solidFill>
                  <a:schemeClr val="bg1"/>
                </a:solidFill>
              </a:rPr>
              <a:t> </a:t>
            </a:r>
            <a:r>
              <a:rPr lang="fr-FR" dirty="0" err="1">
                <a:solidFill>
                  <a:schemeClr val="bg1"/>
                </a:solidFill>
              </a:rPr>
              <a:t>inferior</a:t>
            </a:r>
            <a:r>
              <a:rPr lang="fr-FR" dirty="0">
                <a:solidFill>
                  <a:schemeClr val="bg1"/>
                </a:solidFill>
              </a:rPr>
              <a:t> al </a:t>
            </a:r>
            <a:r>
              <a:rPr lang="fr-FR" dirty="0" err="1">
                <a:solidFill>
                  <a:schemeClr val="bg1"/>
                </a:solidFill>
              </a:rPr>
              <a:t>liceului</a:t>
            </a:r>
            <a:r>
              <a:rPr lang="fr-FR" dirty="0">
                <a:solidFill>
                  <a:schemeClr val="bg1"/>
                </a:solidFill>
              </a:rPr>
              <a:t>, </a:t>
            </a:r>
            <a:r>
              <a:rPr lang="fr-FR" dirty="0" err="1">
                <a:solidFill>
                  <a:schemeClr val="bg1"/>
                </a:solidFill>
              </a:rPr>
              <a:t>portofoliu</a:t>
            </a:r>
            <a:r>
              <a:rPr lang="fr-FR" dirty="0">
                <a:solidFill>
                  <a:schemeClr val="bg1"/>
                </a:solidFill>
              </a:rPr>
              <a:t> </a:t>
            </a:r>
            <a:r>
              <a:rPr lang="fr-FR" dirty="0" err="1">
                <a:solidFill>
                  <a:schemeClr val="bg1"/>
                </a:solidFill>
              </a:rPr>
              <a:t>personal</a:t>
            </a:r>
            <a:r>
              <a:rPr lang="fr-FR" dirty="0">
                <a:solidFill>
                  <a:schemeClr val="bg1"/>
                </a:solidFill>
              </a:rPr>
              <a:t> </a:t>
            </a:r>
            <a:r>
              <a:rPr lang="fr-FR" dirty="0" err="1">
                <a:solidFill>
                  <a:schemeClr val="bg1"/>
                </a:solidFill>
              </a:rPr>
              <a:t>pentru</a:t>
            </a:r>
            <a:r>
              <a:rPr lang="fr-FR" dirty="0">
                <a:solidFill>
                  <a:schemeClr val="bg1"/>
                </a:solidFill>
              </a:rPr>
              <a:t> </a:t>
            </a:r>
            <a:r>
              <a:rPr lang="fr-FR" dirty="0" err="1">
                <a:solidFill>
                  <a:schemeClr val="bg1"/>
                </a:solidFill>
              </a:rPr>
              <a:t>educaţie</a:t>
            </a:r>
            <a:r>
              <a:rPr lang="fr-FR" dirty="0">
                <a:solidFill>
                  <a:schemeClr val="bg1"/>
                </a:solidFill>
              </a:rPr>
              <a:t> </a:t>
            </a:r>
            <a:r>
              <a:rPr lang="fr-FR" dirty="0" err="1">
                <a:solidFill>
                  <a:schemeClr val="bg1"/>
                </a:solidFill>
              </a:rPr>
              <a:t>permanentă</a:t>
            </a:r>
            <a:r>
              <a:rPr lang="fr-FR" dirty="0">
                <a:solidFill>
                  <a:schemeClr val="bg1"/>
                </a:solidFill>
              </a:rPr>
              <a:t> </a:t>
            </a:r>
            <a:r>
              <a:rPr lang="fr-FR" dirty="0" err="1">
                <a:solidFill>
                  <a:schemeClr val="bg1"/>
                </a:solidFill>
              </a:rPr>
              <a:t>şi</a:t>
            </a:r>
            <a:r>
              <a:rPr lang="fr-FR" dirty="0">
                <a:solidFill>
                  <a:schemeClr val="bg1"/>
                </a:solidFill>
              </a:rPr>
              <a:t>, la </a:t>
            </a:r>
            <a:r>
              <a:rPr lang="fr-FR" dirty="0" err="1">
                <a:solidFill>
                  <a:schemeClr val="bg1"/>
                </a:solidFill>
              </a:rPr>
              <a:t>cerere</a:t>
            </a:r>
            <a:r>
              <a:rPr lang="fr-FR" dirty="0">
                <a:solidFill>
                  <a:schemeClr val="bg1"/>
                </a:solidFill>
              </a:rPr>
              <a:t>, </a:t>
            </a:r>
            <a:r>
              <a:rPr lang="fr-FR" dirty="0" err="1">
                <a:solidFill>
                  <a:schemeClr val="bg1"/>
                </a:solidFill>
              </a:rPr>
              <a:t>foaia</a:t>
            </a:r>
            <a:r>
              <a:rPr lang="fr-FR" dirty="0">
                <a:solidFill>
                  <a:schemeClr val="bg1"/>
                </a:solidFill>
              </a:rPr>
              <a:t> </a:t>
            </a:r>
            <a:r>
              <a:rPr lang="fr-FR" dirty="0" err="1">
                <a:solidFill>
                  <a:schemeClr val="bg1"/>
                </a:solidFill>
              </a:rPr>
              <a:t>matricolă</a:t>
            </a:r>
            <a:r>
              <a:rPr lang="fr-FR" dirty="0">
                <a:solidFill>
                  <a:schemeClr val="bg1"/>
                </a:solidFill>
              </a:rPr>
              <a:t> ;</a:t>
            </a:r>
            <a:endParaRPr lang="en-GB" dirty="0">
              <a:solidFill>
                <a:schemeClr val="bg1"/>
              </a:solidFill>
            </a:endParaRPr>
          </a:p>
          <a:p>
            <a:pPr lvl="0"/>
            <a:r>
              <a:rPr lang="fr-FR" dirty="0" err="1">
                <a:solidFill>
                  <a:schemeClr val="bg1"/>
                </a:solidFill>
              </a:rPr>
              <a:t>cei</a:t>
            </a:r>
            <a:r>
              <a:rPr lang="fr-FR" dirty="0">
                <a:solidFill>
                  <a:schemeClr val="bg1"/>
                </a:solidFill>
              </a:rPr>
              <a:t> care </a:t>
            </a:r>
            <a:r>
              <a:rPr lang="fr-FR" dirty="0" err="1">
                <a:solidFill>
                  <a:schemeClr val="bg1"/>
                </a:solidFill>
              </a:rPr>
              <a:t>urmează</a:t>
            </a:r>
            <a:r>
              <a:rPr lang="fr-FR" dirty="0">
                <a:solidFill>
                  <a:schemeClr val="bg1"/>
                </a:solidFill>
              </a:rPr>
              <a:t> </a:t>
            </a:r>
            <a:r>
              <a:rPr lang="fr-FR" dirty="0" err="1">
                <a:solidFill>
                  <a:schemeClr val="bg1"/>
                </a:solidFill>
              </a:rPr>
              <a:t>stagiul</a:t>
            </a:r>
            <a:r>
              <a:rPr lang="fr-FR" dirty="0">
                <a:solidFill>
                  <a:schemeClr val="bg1"/>
                </a:solidFill>
              </a:rPr>
              <a:t> de </a:t>
            </a:r>
            <a:r>
              <a:rPr lang="fr-FR" dirty="0" err="1">
                <a:solidFill>
                  <a:schemeClr val="bg1"/>
                </a:solidFill>
              </a:rPr>
              <a:t>pregătire</a:t>
            </a:r>
            <a:r>
              <a:rPr lang="fr-FR" dirty="0">
                <a:solidFill>
                  <a:schemeClr val="bg1"/>
                </a:solidFill>
              </a:rPr>
              <a:t> </a:t>
            </a:r>
            <a:r>
              <a:rPr lang="fr-FR" dirty="0" err="1">
                <a:solidFill>
                  <a:schemeClr val="bg1"/>
                </a:solidFill>
              </a:rPr>
              <a:t>practică</a:t>
            </a:r>
            <a:r>
              <a:rPr lang="fr-FR" dirty="0">
                <a:solidFill>
                  <a:schemeClr val="bg1"/>
                </a:solidFill>
              </a:rPr>
              <a:t> de 720 de ore </a:t>
            </a:r>
            <a:r>
              <a:rPr lang="fr-FR" dirty="0" err="1">
                <a:solidFill>
                  <a:schemeClr val="bg1"/>
                </a:solidFill>
              </a:rPr>
              <a:t>şi</a:t>
            </a:r>
            <a:r>
              <a:rPr lang="fr-FR" dirty="0">
                <a:solidFill>
                  <a:schemeClr val="bg1"/>
                </a:solidFill>
              </a:rPr>
              <a:t> care </a:t>
            </a:r>
            <a:r>
              <a:rPr lang="fr-FR" dirty="0" err="1">
                <a:solidFill>
                  <a:schemeClr val="bg1"/>
                </a:solidFill>
              </a:rPr>
              <a:t>susţin</a:t>
            </a:r>
            <a:r>
              <a:rPr lang="fr-FR" dirty="0">
                <a:solidFill>
                  <a:schemeClr val="bg1"/>
                </a:solidFill>
              </a:rPr>
              <a:t> </a:t>
            </a:r>
            <a:r>
              <a:rPr lang="fr-FR" dirty="0" err="1">
                <a:solidFill>
                  <a:schemeClr val="bg1"/>
                </a:solidFill>
              </a:rPr>
              <a:t>şi</a:t>
            </a:r>
            <a:r>
              <a:rPr lang="fr-FR" dirty="0">
                <a:solidFill>
                  <a:schemeClr val="bg1"/>
                </a:solidFill>
              </a:rPr>
              <a:t> </a:t>
            </a:r>
            <a:r>
              <a:rPr lang="fr-FR" dirty="0" err="1">
                <a:solidFill>
                  <a:schemeClr val="bg1"/>
                </a:solidFill>
              </a:rPr>
              <a:t>promovează</a:t>
            </a:r>
            <a:r>
              <a:rPr lang="fr-FR" dirty="0">
                <a:solidFill>
                  <a:schemeClr val="bg1"/>
                </a:solidFill>
              </a:rPr>
              <a:t> </a:t>
            </a:r>
            <a:r>
              <a:rPr lang="fr-FR" dirty="0" err="1">
                <a:solidFill>
                  <a:schemeClr val="bg1"/>
                </a:solidFill>
              </a:rPr>
              <a:t>examenul</a:t>
            </a:r>
            <a:r>
              <a:rPr lang="fr-FR" dirty="0">
                <a:solidFill>
                  <a:schemeClr val="bg1"/>
                </a:solidFill>
              </a:rPr>
              <a:t> de </a:t>
            </a:r>
            <a:r>
              <a:rPr lang="fr-FR" dirty="0" err="1">
                <a:solidFill>
                  <a:schemeClr val="bg1"/>
                </a:solidFill>
              </a:rPr>
              <a:t>certificare</a:t>
            </a:r>
            <a:r>
              <a:rPr lang="fr-FR" dirty="0">
                <a:solidFill>
                  <a:schemeClr val="bg1"/>
                </a:solidFill>
              </a:rPr>
              <a:t> a </a:t>
            </a:r>
            <a:r>
              <a:rPr lang="fr-FR" dirty="0" err="1">
                <a:solidFill>
                  <a:schemeClr val="bg1"/>
                </a:solidFill>
              </a:rPr>
              <a:t>competenţelor</a:t>
            </a:r>
            <a:r>
              <a:rPr lang="fr-FR" dirty="0">
                <a:solidFill>
                  <a:schemeClr val="bg1"/>
                </a:solidFill>
              </a:rPr>
              <a:t> </a:t>
            </a:r>
            <a:r>
              <a:rPr lang="fr-FR" dirty="0" err="1">
                <a:solidFill>
                  <a:schemeClr val="bg1"/>
                </a:solidFill>
              </a:rPr>
              <a:t>profesionale</a:t>
            </a:r>
            <a:r>
              <a:rPr lang="fr-FR" dirty="0">
                <a:solidFill>
                  <a:schemeClr val="bg1"/>
                </a:solidFill>
              </a:rPr>
              <a:t>, </a:t>
            </a:r>
            <a:r>
              <a:rPr lang="fr-FR" dirty="0" err="1">
                <a:solidFill>
                  <a:schemeClr val="bg1"/>
                </a:solidFill>
              </a:rPr>
              <a:t>dobândesc</a:t>
            </a:r>
            <a:r>
              <a:rPr lang="fr-FR" dirty="0">
                <a:solidFill>
                  <a:schemeClr val="bg1"/>
                </a:solidFill>
              </a:rPr>
              <a:t> </a:t>
            </a:r>
            <a:r>
              <a:rPr lang="fr-FR" dirty="0" err="1">
                <a:solidFill>
                  <a:schemeClr val="bg1"/>
                </a:solidFill>
              </a:rPr>
              <a:t>şi</a:t>
            </a:r>
            <a:r>
              <a:rPr lang="fr-FR" dirty="0">
                <a:solidFill>
                  <a:schemeClr val="bg1"/>
                </a:solidFill>
              </a:rPr>
              <a:t> certificat de </a:t>
            </a:r>
            <a:r>
              <a:rPr lang="fr-FR" dirty="0" err="1">
                <a:solidFill>
                  <a:schemeClr val="bg1"/>
                </a:solidFill>
              </a:rPr>
              <a:t>calificare</a:t>
            </a:r>
            <a:r>
              <a:rPr lang="fr-FR" dirty="0">
                <a:solidFill>
                  <a:schemeClr val="bg1"/>
                </a:solidFill>
              </a:rPr>
              <a:t> </a:t>
            </a:r>
            <a:r>
              <a:rPr lang="fr-FR" dirty="0" err="1">
                <a:solidFill>
                  <a:schemeClr val="bg1"/>
                </a:solidFill>
              </a:rPr>
              <a:t>profesională</a:t>
            </a:r>
            <a:r>
              <a:rPr lang="fr-FR" dirty="0">
                <a:solidFill>
                  <a:schemeClr val="bg1"/>
                </a:solidFill>
              </a:rPr>
              <a:t> de </a:t>
            </a:r>
            <a:r>
              <a:rPr lang="fr-FR" dirty="0" err="1">
                <a:solidFill>
                  <a:schemeClr val="bg1"/>
                </a:solidFill>
              </a:rPr>
              <a:t>nivel</a:t>
            </a:r>
            <a:r>
              <a:rPr lang="fr-FR" dirty="0">
                <a:solidFill>
                  <a:schemeClr val="bg1"/>
                </a:solidFill>
              </a:rPr>
              <a:t> 2 ;</a:t>
            </a:r>
            <a:endParaRPr lang="en-GB" dirty="0">
              <a:solidFill>
                <a:schemeClr val="bg1"/>
              </a:solidFill>
            </a:endParaRPr>
          </a:p>
          <a:p>
            <a:pPr lvl="0"/>
            <a:r>
              <a:rPr lang="en-GB" dirty="0">
                <a:solidFill>
                  <a:schemeClr val="bg1"/>
                </a:solidFill>
              </a:rPr>
              <a:t>au </a:t>
            </a:r>
            <a:r>
              <a:rPr lang="en-GB" dirty="0" err="1">
                <a:solidFill>
                  <a:schemeClr val="bg1"/>
                </a:solidFill>
              </a:rPr>
              <a:t>dreptul</a:t>
            </a:r>
            <a:r>
              <a:rPr lang="en-GB" dirty="0">
                <a:solidFill>
                  <a:schemeClr val="bg1"/>
                </a:solidFill>
              </a:rPr>
              <a:t> la </a:t>
            </a:r>
            <a:r>
              <a:rPr lang="en-GB" dirty="0" err="1">
                <a:solidFill>
                  <a:schemeClr val="bg1"/>
                </a:solidFill>
              </a:rPr>
              <a:t>continuarea</a:t>
            </a:r>
            <a:r>
              <a:rPr lang="en-GB" dirty="0">
                <a:solidFill>
                  <a:schemeClr val="bg1"/>
                </a:solidFill>
              </a:rPr>
              <a:t> </a:t>
            </a:r>
            <a:r>
              <a:rPr lang="en-GB" dirty="0" err="1">
                <a:solidFill>
                  <a:schemeClr val="bg1"/>
                </a:solidFill>
              </a:rPr>
              <a:t>studiilor</a:t>
            </a:r>
            <a:r>
              <a:rPr lang="en-GB" dirty="0">
                <a:solidFill>
                  <a:schemeClr val="bg1"/>
                </a:solidFill>
              </a:rPr>
              <a:t> </a:t>
            </a:r>
            <a:r>
              <a:rPr lang="en-GB" dirty="0" err="1">
                <a:solidFill>
                  <a:schemeClr val="bg1"/>
                </a:solidFill>
              </a:rPr>
              <a:t>în</a:t>
            </a:r>
            <a:r>
              <a:rPr lang="en-GB" dirty="0">
                <a:solidFill>
                  <a:schemeClr val="bg1"/>
                </a:solidFill>
              </a:rPr>
              <a:t> </a:t>
            </a:r>
            <a:r>
              <a:rPr lang="en-GB" dirty="0" err="1">
                <a:solidFill>
                  <a:schemeClr val="bg1"/>
                </a:solidFill>
              </a:rPr>
              <a:t>învăţământul</a:t>
            </a:r>
            <a:r>
              <a:rPr lang="en-GB" dirty="0">
                <a:solidFill>
                  <a:schemeClr val="bg1"/>
                </a:solidFill>
              </a:rPr>
              <a:t> </a:t>
            </a:r>
            <a:r>
              <a:rPr lang="en-GB" dirty="0" err="1">
                <a:solidFill>
                  <a:schemeClr val="bg1"/>
                </a:solidFill>
              </a:rPr>
              <a:t>secundar</a:t>
            </a:r>
            <a:r>
              <a:rPr lang="en-GB" dirty="0">
                <a:solidFill>
                  <a:schemeClr val="bg1"/>
                </a:solidFill>
              </a:rPr>
              <a:t> superior, </a:t>
            </a:r>
            <a:r>
              <a:rPr lang="en-GB" dirty="0" err="1">
                <a:solidFill>
                  <a:schemeClr val="bg1"/>
                </a:solidFill>
              </a:rPr>
              <a:t>în</a:t>
            </a:r>
            <a:r>
              <a:rPr lang="en-GB" dirty="0">
                <a:solidFill>
                  <a:schemeClr val="bg1"/>
                </a:solidFill>
              </a:rPr>
              <a:t> </a:t>
            </a:r>
            <a:r>
              <a:rPr lang="en-GB" dirty="0" err="1">
                <a:solidFill>
                  <a:schemeClr val="bg1"/>
                </a:solidFill>
              </a:rPr>
              <a:t>conformitate</a:t>
            </a:r>
            <a:r>
              <a:rPr lang="en-GB" dirty="0">
                <a:solidFill>
                  <a:schemeClr val="bg1"/>
                </a:solidFill>
              </a:rPr>
              <a:t> cu </a:t>
            </a:r>
            <a:r>
              <a:rPr lang="en-GB" dirty="0" err="1">
                <a:solidFill>
                  <a:schemeClr val="bg1"/>
                </a:solidFill>
              </a:rPr>
              <a:t>prevederile</a:t>
            </a:r>
            <a:r>
              <a:rPr lang="en-GB" dirty="0">
                <a:solidFill>
                  <a:schemeClr val="bg1"/>
                </a:solidFill>
              </a:rPr>
              <a:t> </a:t>
            </a:r>
            <a:r>
              <a:rPr lang="en-GB" dirty="0" err="1" smtClean="0">
                <a:solidFill>
                  <a:schemeClr val="bg1"/>
                </a:solidFill>
              </a:rPr>
              <a:t>legale</a:t>
            </a:r>
            <a:r>
              <a:rPr lang="en-GB" dirty="0" smtClean="0">
                <a:solidFill>
                  <a:schemeClr val="bg1"/>
                </a:solidFill>
              </a:rPr>
              <a:t>;</a:t>
            </a:r>
            <a:endParaRPr lang="en-GB" dirty="0">
              <a:solidFill>
                <a:schemeClr val="bg1"/>
              </a:solidFill>
            </a:endParaRPr>
          </a:p>
          <a:p>
            <a:endParaRPr lang="en-GB" dirty="0"/>
          </a:p>
        </p:txBody>
      </p:sp>
    </p:spTree>
    <p:extLst>
      <p:ext uri="{BB962C8B-B14F-4D97-AF65-F5344CB8AC3E}">
        <p14:creationId xmlns:p14="http://schemas.microsoft.com/office/powerpoint/2010/main" val="87611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Obiective specifice</a:t>
            </a:r>
            <a:endParaRPr lang="en-GB" dirty="0"/>
          </a:p>
        </p:txBody>
      </p:sp>
      <p:sp>
        <p:nvSpPr>
          <p:cNvPr id="3" name="Content Placeholder 2"/>
          <p:cNvSpPr>
            <a:spLocks noGrp="1"/>
          </p:cNvSpPr>
          <p:nvPr>
            <p:ph idx="1"/>
          </p:nvPr>
        </p:nvSpPr>
        <p:spPr/>
        <p:txBody>
          <a:bodyPr>
            <a:normAutofit lnSpcReduction="10000"/>
          </a:bodyPr>
          <a:lstStyle/>
          <a:p>
            <a:r>
              <a:rPr lang="fr-FR" b="1" dirty="0"/>
              <a:t>OS 2</a:t>
            </a:r>
            <a:r>
              <a:rPr lang="fr-FR" dirty="0"/>
              <a:t>: </a:t>
            </a:r>
            <a:r>
              <a:rPr lang="fr-FR" dirty="0" err="1"/>
              <a:t>Prezentarea</a:t>
            </a:r>
            <a:r>
              <a:rPr lang="fr-FR" dirty="0"/>
              <a:t> </a:t>
            </a:r>
            <a:r>
              <a:rPr lang="fr-FR" dirty="0" err="1"/>
              <a:t>facilitaților</a:t>
            </a:r>
            <a:r>
              <a:rPr lang="fr-FR" dirty="0"/>
              <a:t>, a </a:t>
            </a:r>
            <a:r>
              <a:rPr lang="fr-FR" dirty="0" err="1"/>
              <a:t>măsurilor</a:t>
            </a:r>
            <a:r>
              <a:rPr lang="fr-FR" dirty="0"/>
              <a:t> </a:t>
            </a:r>
            <a:r>
              <a:rPr lang="fr-FR" dirty="0" err="1"/>
              <a:t>complementare</a:t>
            </a:r>
            <a:r>
              <a:rPr lang="fr-FR" dirty="0"/>
              <a:t> </a:t>
            </a:r>
            <a:r>
              <a:rPr lang="fr-FR" dirty="0" err="1"/>
              <a:t>și</a:t>
            </a:r>
            <a:r>
              <a:rPr lang="fr-FR" dirty="0"/>
              <a:t> a </a:t>
            </a:r>
            <a:r>
              <a:rPr lang="fr-FR" dirty="0" err="1"/>
              <a:t>beneficiilor</a:t>
            </a:r>
            <a:r>
              <a:rPr lang="fr-FR" dirty="0"/>
              <a:t> </a:t>
            </a:r>
            <a:r>
              <a:rPr lang="fr-FR" dirty="0" err="1"/>
              <a:t>reîntoarcerii</a:t>
            </a:r>
            <a:r>
              <a:rPr lang="fr-FR" dirty="0"/>
              <a:t> </a:t>
            </a:r>
            <a:r>
              <a:rPr lang="fr-FR" dirty="0" err="1"/>
              <a:t>în</a:t>
            </a:r>
            <a:r>
              <a:rPr lang="fr-FR" dirty="0"/>
              <a:t> </a:t>
            </a:r>
            <a:r>
              <a:rPr lang="fr-FR" dirty="0" err="1"/>
              <a:t>sistemul</a:t>
            </a:r>
            <a:r>
              <a:rPr lang="fr-FR" dirty="0"/>
              <a:t> de </a:t>
            </a:r>
            <a:r>
              <a:rPr lang="fr-FR" dirty="0" err="1"/>
              <a:t>educație</a:t>
            </a:r>
            <a:r>
              <a:rPr lang="fr-FR" dirty="0"/>
              <a:t> </a:t>
            </a:r>
            <a:r>
              <a:rPr lang="fr-FR" dirty="0" err="1"/>
              <a:t>și</a:t>
            </a:r>
            <a:r>
              <a:rPr lang="fr-FR" dirty="0"/>
              <a:t> </a:t>
            </a:r>
            <a:r>
              <a:rPr lang="fr-FR" dirty="0" err="1"/>
              <a:t>formare</a:t>
            </a:r>
            <a:r>
              <a:rPr lang="fr-FR" dirty="0"/>
              <a:t> </a:t>
            </a:r>
            <a:r>
              <a:rPr lang="fr-FR" dirty="0" err="1"/>
              <a:t>în</a:t>
            </a:r>
            <a:r>
              <a:rPr lang="fr-FR" dirty="0"/>
              <a:t> </a:t>
            </a:r>
            <a:r>
              <a:rPr lang="fr-FR" dirty="0" err="1"/>
              <a:t>cadrul</a:t>
            </a:r>
            <a:r>
              <a:rPr lang="fr-FR" dirty="0"/>
              <a:t> </a:t>
            </a:r>
            <a:r>
              <a:rPr lang="fr-FR" dirty="0" err="1"/>
              <a:t>programul</a:t>
            </a:r>
            <a:r>
              <a:rPr lang="fr-FR" dirty="0"/>
              <a:t> „A </a:t>
            </a:r>
            <a:r>
              <a:rPr lang="fr-FR" dirty="0" err="1"/>
              <a:t>doua</a:t>
            </a:r>
            <a:r>
              <a:rPr lang="fr-FR" dirty="0"/>
              <a:t> </a:t>
            </a:r>
            <a:r>
              <a:rPr lang="fr-FR" dirty="0" err="1"/>
              <a:t>șansă</a:t>
            </a:r>
            <a:r>
              <a:rPr lang="fr-FR" dirty="0"/>
              <a:t>” </a:t>
            </a:r>
            <a:r>
              <a:rPr lang="fr-FR" dirty="0" err="1"/>
              <a:t>pentru</a:t>
            </a:r>
            <a:r>
              <a:rPr lang="fr-FR" dirty="0"/>
              <a:t> </a:t>
            </a:r>
            <a:r>
              <a:rPr lang="fr-FR" dirty="0" err="1"/>
              <a:t>învățământul</a:t>
            </a:r>
            <a:r>
              <a:rPr lang="fr-FR" dirty="0"/>
              <a:t> </a:t>
            </a:r>
            <a:r>
              <a:rPr lang="fr-FR" dirty="0" err="1"/>
              <a:t>secundar</a:t>
            </a:r>
            <a:r>
              <a:rPr lang="fr-FR" dirty="0"/>
              <a:t> </a:t>
            </a:r>
            <a:r>
              <a:rPr lang="fr-FR" dirty="0" err="1"/>
              <a:t>inferior</a:t>
            </a:r>
            <a:r>
              <a:rPr lang="fr-FR" dirty="0"/>
              <a:t> </a:t>
            </a:r>
            <a:r>
              <a:rPr lang="fr-FR" dirty="0" err="1"/>
              <a:t>și</a:t>
            </a:r>
            <a:r>
              <a:rPr lang="fr-FR" dirty="0"/>
              <a:t> la </a:t>
            </a:r>
            <a:r>
              <a:rPr lang="fr-FR" dirty="0" err="1"/>
              <a:t>stagiile</a:t>
            </a:r>
            <a:r>
              <a:rPr lang="fr-FR" dirty="0"/>
              <a:t> de </a:t>
            </a:r>
            <a:r>
              <a:rPr lang="fr-FR" dirty="0" err="1"/>
              <a:t>pregătire</a:t>
            </a:r>
            <a:r>
              <a:rPr lang="fr-FR" dirty="0"/>
              <a:t> </a:t>
            </a:r>
            <a:r>
              <a:rPr lang="fr-FR" dirty="0" err="1"/>
              <a:t>practică</a:t>
            </a:r>
            <a:r>
              <a:rPr lang="fr-FR" dirty="0"/>
              <a:t> </a:t>
            </a:r>
            <a:r>
              <a:rPr lang="fr-FR" dirty="0" err="1"/>
              <a:t>cu</a:t>
            </a:r>
            <a:r>
              <a:rPr lang="fr-FR" dirty="0"/>
              <a:t> </a:t>
            </a:r>
            <a:r>
              <a:rPr lang="fr-FR" dirty="0" err="1"/>
              <a:t>durata</a:t>
            </a:r>
            <a:r>
              <a:rPr lang="fr-FR" dirty="0"/>
              <a:t> de 720 de ore </a:t>
            </a:r>
            <a:r>
              <a:rPr lang="fr-FR" dirty="0" err="1"/>
              <a:t>oferite</a:t>
            </a:r>
            <a:r>
              <a:rPr lang="fr-FR" dirty="0"/>
              <a:t> </a:t>
            </a:r>
            <a:r>
              <a:rPr lang="fr-FR" dirty="0" err="1"/>
              <a:t>tinerilor</a:t>
            </a:r>
            <a:r>
              <a:rPr lang="fr-FR" dirty="0"/>
              <a:t> </a:t>
            </a:r>
            <a:r>
              <a:rPr lang="fr-FR" dirty="0" err="1"/>
              <a:t>și</a:t>
            </a:r>
            <a:r>
              <a:rPr lang="fr-FR" dirty="0"/>
              <a:t> </a:t>
            </a:r>
            <a:r>
              <a:rPr lang="fr-FR" dirty="0" err="1"/>
              <a:t>adulților</a:t>
            </a:r>
            <a:r>
              <a:rPr lang="fr-FR" dirty="0"/>
              <a:t> </a:t>
            </a:r>
            <a:r>
              <a:rPr lang="fr-FR" dirty="0" err="1"/>
              <a:t>din</a:t>
            </a:r>
            <a:r>
              <a:rPr lang="fr-FR" dirty="0"/>
              <a:t> </a:t>
            </a:r>
            <a:r>
              <a:rPr lang="fr-FR" dirty="0" err="1"/>
              <a:t>județul</a:t>
            </a:r>
            <a:r>
              <a:rPr lang="fr-FR" dirty="0"/>
              <a:t> Dolj care au </a:t>
            </a:r>
            <a:r>
              <a:rPr lang="fr-FR" dirty="0" err="1"/>
              <a:t>părăsit</a:t>
            </a:r>
            <a:r>
              <a:rPr lang="fr-FR" dirty="0"/>
              <a:t> </a:t>
            </a:r>
            <a:r>
              <a:rPr lang="fr-FR" dirty="0" err="1"/>
              <a:t>prematur</a:t>
            </a:r>
            <a:r>
              <a:rPr lang="fr-FR" dirty="0"/>
              <a:t> </a:t>
            </a:r>
            <a:r>
              <a:rPr lang="fr-FR" dirty="0" err="1"/>
              <a:t>scoala</a:t>
            </a:r>
            <a:r>
              <a:rPr lang="fr-FR" dirty="0"/>
              <a:t>, </a:t>
            </a:r>
            <a:r>
              <a:rPr lang="fr-FR" dirty="0" err="1"/>
              <a:t>prin</a:t>
            </a:r>
            <a:r>
              <a:rPr lang="fr-FR" dirty="0"/>
              <a:t> </a:t>
            </a:r>
            <a:r>
              <a:rPr lang="fr-FR" dirty="0" err="1"/>
              <a:t>organizarea</a:t>
            </a:r>
            <a:r>
              <a:rPr lang="fr-FR" dirty="0"/>
              <a:t> </a:t>
            </a:r>
            <a:r>
              <a:rPr lang="fr-FR" dirty="0" err="1"/>
              <a:t>unei</a:t>
            </a:r>
            <a:r>
              <a:rPr lang="fr-FR" dirty="0"/>
              <a:t> </a:t>
            </a:r>
            <a:r>
              <a:rPr lang="fr-FR" dirty="0" err="1"/>
              <a:t>campanii</a:t>
            </a:r>
            <a:r>
              <a:rPr lang="fr-FR" dirty="0"/>
              <a:t> de </a:t>
            </a:r>
            <a:r>
              <a:rPr lang="fr-FR" dirty="0" err="1"/>
              <a:t>promovare</a:t>
            </a:r>
            <a:r>
              <a:rPr lang="fr-FR" dirty="0"/>
              <a:t>, </a:t>
            </a:r>
            <a:r>
              <a:rPr lang="fr-FR" dirty="0" err="1"/>
              <a:t>în</a:t>
            </a:r>
            <a:r>
              <a:rPr lang="fr-FR" dirty="0"/>
              <a:t> </a:t>
            </a:r>
            <a:r>
              <a:rPr lang="fr-FR" dirty="0" err="1"/>
              <a:t>anul</a:t>
            </a:r>
            <a:r>
              <a:rPr lang="fr-FR" dirty="0"/>
              <a:t> 2021, la </a:t>
            </a:r>
            <a:r>
              <a:rPr lang="fr-FR" dirty="0" err="1"/>
              <a:t>nivelul</a:t>
            </a:r>
            <a:r>
              <a:rPr lang="fr-FR" dirty="0"/>
              <a:t> </a:t>
            </a:r>
            <a:r>
              <a:rPr lang="fr-FR" dirty="0" err="1"/>
              <a:t>județului</a:t>
            </a:r>
            <a:r>
              <a:rPr lang="fr-FR" dirty="0"/>
              <a:t> Dolj;</a:t>
            </a:r>
            <a:endParaRPr lang="en-GB" dirty="0"/>
          </a:p>
          <a:p>
            <a:endParaRPr lang="en-GB" dirty="0"/>
          </a:p>
        </p:txBody>
      </p:sp>
    </p:spTree>
    <p:extLst>
      <p:ext uri="{BB962C8B-B14F-4D97-AF65-F5344CB8AC3E}">
        <p14:creationId xmlns:p14="http://schemas.microsoft.com/office/powerpoint/2010/main" val="123124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Obiective specifice</a:t>
            </a:r>
            <a:endParaRPr lang="en-GB" dirty="0"/>
          </a:p>
        </p:txBody>
      </p:sp>
      <p:sp>
        <p:nvSpPr>
          <p:cNvPr id="3" name="Content Placeholder 2"/>
          <p:cNvSpPr>
            <a:spLocks noGrp="1"/>
          </p:cNvSpPr>
          <p:nvPr>
            <p:ph idx="1"/>
          </p:nvPr>
        </p:nvSpPr>
        <p:spPr/>
        <p:txBody>
          <a:bodyPr>
            <a:normAutofit fontScale="92500" lnSpcReduction="20000"/>
          </a:bodyPr>
          <a:lstStyle/>
          <a:p>
            <a:r>
              <a:rPr lang="fr-FR" b="1" dirty="0"/>
              <a:t>OS 3</a:t>
            </a:r>
            <a:r>
              <a:rPr lang="fr-FR" dirty="0"/>
              <a:t>: </a:t>
            </a:r>
            <a:r>
              <a:rPr lang="fr-FR" dirty="0" err="1"/>
              <a:t>Dobândirea</a:t>
            </a:r>
            <a:r>
              <a:rPr lang="fr-FR" dirty="0"/>
              <a:t> </a:t>
            </a:r>
            <a:r>
              <a:rPr lang="fr-FR" dirty="0" err="1"/>
              <a:t>competentelor</a:t>
            </a:r>
            <a:r>
              <a:rPr lang="fr-FR" dirty="0"/>
              <a:t> </a:t>
            </a:r>
            <a:r>
              <a:rPr lang="fr-FR" dirty="0" err="1"/>
              <a:t>teoretice</a:t>
            </a:r>
            <a:r>
              <a:rPr lang="fr-FR" dirty="0"/>
              <a:t> </a:t>
            </a:r>
            <a:r>
              <a:rPr lang="fr-FR" dirty="0" err="1"/>
              <a:t>și</a:t>
            </a:r>
            <a:r>
              <a:rPr lang="fr-FR" dirty="0"/>
              <a:t> </a:t>
            </a:r>
            <a:r>
              <a:rPr lang="fr-FR" dirty="0" err="1"/>
              <a:t>profesionale</a:t>
            </a:r>
            <a:r>
              <a:rPr lang="fr-FR" dirty="0"/>
              <a:t> de </a:t>
            </a:r>
            <a:r>
              <a:rPr lang="fr-FR" dirty="0" err="1"/>
              <a:t>baza</a:t>
            </a:r>
            <a:r>
              <a:rPr lang="fr-FR" dirty="0"/>
              <a:t> </a:t>
            </a:r>
            <a:r>
              <a:rPr lang="fr-FR" dirty="0" err="1"/>
              <a:t>și</a:t>
            </a:r>
            <a:r>
              <a:rPr lang="fr-FR" dirty="0"/>
              <a:t> </a:t>
            </a:r>
            <a:r>
              <a:rPr lang="fr-FR" dirty="0" err="1"/>
              <a:t>generale</a:t>
            </a:r>
            <a:r>
              <a:rPr lang="fr-FR" dirty="0"/>
              <a:t> </a:t>
            </a:r>
            <a:r>
              <a:rPr lang="fr-FR" dirty="0" err="1"/>
              <a:t>necesare</a:t>
            </a:r>
            <a:r>
              <a:rPr lang="fr-FR" dirty="0"/>
              <a:t> </a:t>
            </a:r>
            <a:r>
              <a:rPr lang="fr-FR" dirty="0" err="1"/>
              <a:t>incluziunii</a:t>
            </a:r>
            <a:r>
              <a:rPr lang="fr-FR" dirty="0"/>
              <a:t> sociale </a:t>
            </a:r>
            <a:r>
              <a:rPr lang="fr-FR" dirty="0" err="1"/>
              <a:t>și</a:t>
            </a:r>
            <a:r>
              <a:rPr lang="fr-FR" dirty="0"/>
              <a:t> </a:t>
            </a:r>
            <a:r>
              <a:rPr lang="fr-FR" dirty="0" err="1"/>
              <a:t>pe</a:t>
            </a:r>
            <a:r>
              <a:rPr lang="fr-FR" dirty="0"/>
              <a:t> </a:t>
            </a:r>
            <a:r>
              <a:rPr lang="fr-FR" dirty="0" err="1"/>
              <a:t>piața</a:t>
            </a:r>
            <a:r>
              <a:rPr lang="fr-FR" dirty="0"/>
              <a:t> </a:t>
            </a:r>
            <a:r>
              <a:rPr lang="fr-FR" dirty="0" err="1"/>
              <a:t>muncii</a:t>
            </a:r>
            <a:r>
              <a:rPr lang="fr-FR" dirty="0"/>
              <a:t> </a:t>
            </a:r>
            <a:r>
              <a:rPr lang="fr-FR" dirty="0" err="1"/>
              <a:t>prin</a:t>
            </a:r>
            <a:r>
              <a:rPr lang="fr-FR" dirty="0"/>
              <a:t> </a:t>
            </a:r>
            <a:r>
              <a:rPr lang="fr-FR" dirty="0" err="1"/>
              <a:t>reintegrarea</a:t>
            </a:r>
            <a:r>
              <a:rPr lang="fr-FR" dirty="0"/>
              <a:t> </a:t>
            </a:r>
            <a:r>
              <a:rPr lang="fr-FR" dirty="0" err="1"/>
              <a:t>în</a:t>
            </a:r>
            <a:r>
              <a:rPr lang="fr-FR" dirty="0"/>
              <a:t> </a:t>
            </a:r>
            <a:r>
              <a:rPr lang="fr-FR" dirty="0" err="1"/>
              <a:t>sistemul</a:t>
            </a:r>
            <a:r>
              <a:rPr lang="fr-FR" dirty="0"/>
              <a:t> de </a:t>
            </a:r>
            <a:r>
              <a:rPr lang="fr-FR" dirty="0" err="1"/>
              <a:t>educație</a:t>
            </a:r>
            <a:r>
              <a:rPr lang="fr-FR" dirty="0"/>
              <a:t>, </a:t>
            </a:r>
            <a:r>
              <a:rPr lang="fr-FR" dirty="0" err="1"/>
              <a:t>în</a:t>
            </a:r>
            <a:r>
              <a:rPr lang="fr-FR" dirty="0"/>
              <a:t> </a:t>
            </a:r>
            <a:r>
              <a:rPr lang="fr-FR" dirty="0" err="1"/>
              <a:t>vederea</a:t>
            </a:r>
            <a:r>
              <a:rPr lang="fr-FR" dirty="0"/>
              <a:t> </a:t>
            </a:r>
            <a:r>
              <a:rPr lang="fr-FR" dirty="0" err="1"/>
              <a:t>finalizării</a:t>
            </a:r>
            <a:r>
              <a:rPr lang="fr-FR" dirty="0"/>
              <a:t> </a:t>
            </a:r>
            <a:r>
              <a:rPr lang="fr-FR" dirty="0" err="1"/>
              <a:t>învatamântului</a:t>
            </a:r>
            <a:r>
              <a:rPr lang="fr-FR" dirty="0"/>
              <a:t> </a:t>
            </a:r>
            <a:r>
              <a:rPr lang="fr-FR" dirty="0" err="1"/>
              <a:t>obligatoriu</a:t>
            </a:r>
            <a:r>
              <a:rPr lang="fr-FR" dirty="0"/>
              <a:t>, </a:t>
            </a:r>
            <a:r>
              <a:rPr lang="fr-FR" dirty="0" err="1"/>
              <a:t>în</a:t>
            </a:r>
            <a:r>
              <a:rPr lang="fr-FR" dirty="0"/>
              <a:t> </a:t>
            </a:r>
            <a:r>
              <a:rPr lang="fr-FR" dirty="0" err="1"/>
              <a:t>cadrul</a:t>
            </a:r>
            <a:r>
              <a:rPr lang="fr-FR" dirty="0"/>
              <a:t> </a:t>
            </a:r>
            <a:r>
              <a:rPr lang="fr-FR" dirty="0" err="1"/>
              <a:t>programului</a:t>
            </a:r>
            <a:r>
              <a:rPr lang="fr-FR" dirty="0"/>
              <a:t> „A </a:t>
            </a:r>
            <a:r>
              <a:rPr lang="fr-FR" dirty="0" err="1"/>
              <a:t>doua</a:t>
            </a:r>
            <a:r>
              <a:rPr lang="fr-FR" dirty="0"/>
              <a:t> </a:t>
            </a:r>
            <a:r>
              <a:rPr lang="fr-FR" dirty="0" err="1"/>
              <a:t>șansă</a:t>
            </a:r>
            <a:r>
              <a:rPr lang="fr-FR" dirty="0"/>
              <a:t>” </a:t>
            </a:r>
            <a:r>
              <a:rPr lang="fr-FR" dirty="0" err="1"/>
              <a:t>pentru</a:t>
            </a:r>
            <a:r>
              <a:rPr lang="fr-FR" dirty="0"/>
              <a:t> </a:t>
            </a:r>
            <a:r>
              <a:rPr lang="fr-FR" dirty="0" err="1"/>
              <a:t>învatamânt</a:t>
            </a:r>
            <a:r>
              <a:rPr lang="fr-FR" dirty="0"/>
              <a:t> </a:t>
            </a:r>
            <a:r>
              <a:rPr lang="fr-FR" dirty="0" err="1"/>
              <a:t>secundar</a:t>
            </a:r>
            <a:r>
              <a:rPr lang="fr-FR" dirty="0"/>
              <a:t> </a:t>
            </a:r>
            <a:r>
              <a:rPr lang="fr-FR" dirty="0" err="1"/>
              <a:t>inferior</a:t>
            </a:r>
            <a:r>
              <a:rPr lang="fr-FR" dirty="0"/>
              <a:t>, </a:t>
            </a:r>
            <a:r>
              <a:rPr lang="fr-FR" dirty="0" err="1"/>
              <a:t>orientat</a:t>
            </a:r>
            <a:r>
              <a:rPr lang="fr-FR" dirty="0"/>
              <a:t> </a:t>
            </a:r>
            <a:r>
              <a:rPr lang="fr-FR" dirty="0" err="1"/>
              <a:t>pe</a:t>
            </a:r>
            <a:r>
              <a:rPr lang="fr-FR" dirty="0"/>
              <a:t> </a:t>
            </a:r>
            <a:r>
              <a:rPr lang="fr-FR" dirty="0" err="1"/>
              <a:t>nevoile</a:t>
            </a:r>
            <a:r>
              <a:rPr lang="fr-FR" dirty="0"/>
              <a:t> </a:t>
            </a:r>
            <a:r>
              <a:rPr lang="fr-FR" dirty="0" err="1"/>
              <a:t>elevilor</a:t>
            </a:r>
            <a:r>
              <a:rPr lang="fr-FR" dirty="0"/>
              <a:t>, </a:t>
            </a:r>
            <a:r>
              <a:rPr lang="fr-FR" dirty="0" err="1"/>
              <a:t>furnizat</a:t>
            </a:r>
            <a:r>
              <a:rPr lang="fr-FR" dirty="0"/>
              <a:t> </a:t>
            </a:r>
            <a:r>
              <a:rPr lang="fr-FR" dirty="0" err="1"/>
              <a:t>prin</a:t>
            </a:r>
            <a:r>
              <a:rPr lang="fr-FR" dirty="0"/>
              <a:t> </a:t>
            </a:r>
            <a:r>
              <a:rPr lang="fr-FR" dirty="0" err="1"/>
              <a:t>intermediul</a:t>
            </a:r>
            <a:r>
              <a:rPr lang="fr-FR" dirty="0"/>
              <a:t> </a:t>
            </a:r>
            <a:r>
              <a:rPr lang="fr-FR" dirty="0" err="1"/>
              <a:t>proiectului</a:t>
            </a:r>
            <a:r>
              <a:rPr lang="fr-FR" dirty="0"/>
              <a:t>, </a:t>
            </a:r>
            <a:r>
              <a:rPr lang="fr-FR" dirty="0" err="1"/>
              <a:t>și</a:t>
            </a:r>
            <a:r>
              <a:rPr lang="fr-FR" dirty="0"/>
              <a:t> </a:t>
            </a:r>
            <a:r>
              <a:rPr lang="fr-FR" dirty="0" err="1"/>
              <a:t>acompaniat</a:t>
            </a:r>
            <a:r>
              <a:rPr lang="fr-FR" dirty="0"/>
              <a:t> de </a:t>
            </a:r>
            <a:r>
              <a:rPr lang="fr-FR" dirty="0" err="1"/>
              <a:t>măsuri</a:t>
            </a:r>
            <a:r>
              <a:rPr lang="fr-FR" dirty="0"/>
              <a:t> de </a:t>
            </a:r>
            <a:r>
              <a:rPr lang="fr-FR" dirty="0" err="1"/>
              <a:t>sprijin</a:t>
            </a:r>
            <a:r>
              <a:rPr lang="fr-FR" dirty="0"/>
              <a:t> </a:t>
            </a:r>
            <a:r>
              <a:rPr lang="fr-FR" dirty="0" err="1"/>
              <a:t>cu</a:t>
            </a:r>
            <a:r>
              <a:rPr lang="fr-FR" dirty="0"/>
              <a:t> </a:t>
            </a:r>
            <a:r>
              <a:rPr lang="fr-FR" dirty="0" err="1"/>
              <a:t>scopul</a:t>
            </a:r>
            <a:r>
              <a:rPr lang="fr-FR" dirty="0"/>
              <a:t> de a facilita </a:t>
            </a:r>
            <a:r>
              <a:rPr lang="fr-FR" dirty="0" err="1"/>
              <a:t>accesul</a:t>
            </a:r>
            <a:r>
              <a:rPr lang="fr-FR" dirty="0"/>
              <a:t> la program, </a:t>
            </a:r>
            <a:r>
              <a:rPr lang="fr-FR" dirty="0" err="1"/>
              <a:t>pentru</a:t>
            </a:r>
            <a:r>
              <a:rPr lang="fr-FR" dirty="0"/>
              <a:t> 600 de </a:t>
            </a:r>
            <a:r>
              <a:rPr lang="fr-FR" dirty="0" err="1"/>
              <a:t>tineri</a:t>
            </a:r>
            <a:r>
              <a:rPr lang="fr-FR" dirty="0"/>
              <a:t> </a:t>
            </a:r>
            <a:r>
              <a:rPr lang="fr-FR" dirty="0" err="1"/>
              <a:t>și</a:t>
            </a:r>
            <a:r>
              <a:rPr lang="fr-FR" dirty="0"/>
              <a:t> </a:t>
            </a:r>
            <a:r>
              <a:rPr lang="fr-FR" dirty="0" err="1"/>
              <a:t>adulți</a:t>
            </a:r>
            <a:r>
              <a:rPr lang="fr-FR" dirty="0"/>
              <a:t> </a:t>
            </a:r>
            <a:r>
              <a:rPr lang="fr-FR" dirty="0" err="1"/>
              <a:t>din</a:t>
            </a:r>
            <a:r>
              <a:rPr lang="fr-FR" dirty="0"/>
              <a:t> </a:t>
            </a:r>
            <a:r>
              <a:rPr lang="fr-FR" dirty="0" err="1"/>
              <a:t>județul</a:t>
            </a:r>
            <a:r>
              <a:rPr lang="fr-FR" dirty="0"/>
              <a:t> Dolj care au </a:t>
            </a:r>
            <a:r>
              <a:rPr lang="fr-FR" dirty="0" err="1"/>
              <a:t>părăsit</a:t>
            </a:r>
            <a:r>
              <a:rPr lang="fr-FR" dirty="0"/>
              <a:t> </a:t>
            </a:r>
            <a:r>
              <a:rPr lang="fr-FR" dirty="0" err="1"/>
              <a:t>timpuriu</a:t>
            </a:r>
            <a:r>
              <a:rPr lang="fr-FR" dirty="0"/>
              <a:t> </a:t>
            </a:r>
            <a:r>
              <a:rPr lang="fr-FR" dirty="0" err="1"/>
              <a:t>scoală</a:t>
            </a:r>
            <a:r>
              <a:rPr lang="fr-FR" dirty="0"/>
              <a:t>;</a:t>
            </a:r>
            <a:endParaRPr lang="en-GB" dirty="0"/>
          </a:p>
          <a:p>
            <a:endParaRPr lang="en-GB" dirty="0"/>
          </a:p>
        </p:txBody>
      </p:sp>
    </p:spTree>
    <p:extLst>
      <p:ext uri="{BB962C8B-B14F-4D97-AF65-F5344CB8AC3E}">
        <p14:creationId xmlns:p14="http://schemas.microsoft.com/office/powerpoint/2010/main" val="1560919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Obiective specifice</a:t>
            </a:r>
            <a:endParaRPr lang="en-GB" dirty="0"/>
          </a:p>
        </p:txBody>
      </p:sp>
      <p:sp>
        <p:nvSpPr>
          <p:cNvPr id="3" name="Content Placeholder 2"/>
          <p:cNvSpPr>
            <a:spLocks noGrp="1"/>
          </p:cNvSpPr>
          <p:nvPr>
            <p:ph idx="1"/>
          </p:nvPr>
        </p:nvSpPr>
        <p:spPr/>
        <p:txBody>
          <a:bodyPr/>
          <a:lstStyle/>
          <a:p>
            <a:r>
              <a:rPr lang="fr-FR" b="1" dirty="0"/>
              <a:t>OS 4</a:t>
            </a:r>
            <a:r>
              <a:rPr lang="fr-FR" dirty="0"/>
              <a:t>: </a:t>
            </a:r>
            <a:r>
              <a:rPr lang="fr-FR" dirty="0" err="1"/>
              <a:t>Creșterea</a:t>
            </a:r>
            <a:r>
              <a:rPr lang="fr-FR" dirty="0"/>
              <a:t> </a:t>
            </a:r>
            <a:r>
              <a:rPr lang="fr-FR" dirty="0" err="1"/>
              <a:t>șanselor</a:t>
            </a:r>
            <a:r>
              <a:rPr lang="fr-FR" dirty="0"/>
              <a:t> de </a:t>
            </a:r>
            <a:r>
              <a:rPr lang="fr-FR" dirty="0" err="1"/>
              <a:t>integrare</a:t>
            </a:r>
            <a:r>
              <a:rPr lang="fr-FR" dirty="0"/>
              <a:t> </a:t>
            </a:r>
            <a:r>
              <a:rPr lang="fr-FR" dirty="0" err="1"/>
              <a:t>pe</a:t>
            </a:r>
            <a:r>
              <a:rPr lang="fr-FR" dirty="0"/>
              <a:t> </a:t>
            </a:r>
            <a:r>
              <a:rPr lang="fr-FR" dirty="0" err="1"/>
              <a:t>piață</a:t>
            </a:r>
            <a:r>
              <a:rPr lang="fr-FR" dirty="0"/>
              <a:t> </a:t>
            </a:r>
            <a:r>
              <a:rPr lang="fr-FR" dirty="0" err="1"/>
              <a:t>muncii</a:t>
            </a:r>
            <a:r>
              <a:rPr lang="fr-FR" dirty="0"/>
              <a:t> </a:t>
            </a:r>
            <a:r>
              <a:rPr lang="fr-FR" dirty="0" err="1"/>
              <a:t>pentru</a:t>
            </a:r>
            <a:r>
              <a:rPr lang="fr-FR" dirty="0"/>
              <a:t> 60 de </a:t>
            </a:r>
            <a:r>
              <a:rPr lang="fr-FR" dirty="0" err="1"/>
              <a:t>tineri</a:t>
            </a:r>
            <a:r>
              <a:rPr lang="fr-FR" dirty="0"/>
              <a:t> </a:t>
            </a:r>
            <a:r>
              <a:rPr lang="fr-FR" dirty="0" err="1"/>
              <a:t>și</a:t>
            </a:r>
            <a:r>
              <a:rPr lang="fr-FR" dirty="0"/>
              <a:t> </a:t>
            </a:r>
            <a:r>
              <a:rPr lang="fr-FR" dirty="0" err="1"/>
              <a:t>adulți</a:t>
            </a:r>
            <a:r>
              <a:rPr lang="fr-FR" dirty="0"/>
              <a:t>, </a:t>
            </a:r>
            <a:r>
              <a:rPr lang="fr-FR" dirty="0" err="1"/>
              <a:t>din</a:t>
            </a:r>
            <a:r>
              <a:rPr lang="fr-FR" dirty="0"/>
              <a:t> </a:t>
            </a:r>
            <a:r>
              <a:rPr lang="fr-FR" dirty="0" err="1"/>
              <a:t>cei</a:t>
            </a:r>
            <a:r>
              <a:rPr lang="fr-FR" dirty="0"/>
              <a:t> </a:t>
            </a:r>
            <a:r>
              <a:rPr lang="fr-FR" dirty="0" err="1"/>
              <a:t>menționați</a:t>
            </a:r>
            <a:r>
              <a:rPr lang="fr-FR" dirty="0"/>
              <a:t> la OS 3 </a:t>
            </a:r>
            <a:r>
              <a:rPr lang="fr-FR" dirty="0" err="1"/>
              <a:t>și</a:t>
            </a:r>
            <a:r>
              <a:rPr lang="fr-FR" dirty="0"/>
              <a:t> care au </a:t>
            </a:r>
            <a:r>
              <a:rPr lang="fr-FR" dirty="0" err="1"/>
              <a:t>finalizat</a:t>
            </a:r>
            <a:r>
              <a:rPr lang="fr-FR" dirty="0"/>
              <a:t> </a:t>
            </a:r>
            <a:r>
              <a:rPr lang="fr-FR" dirty="0" err="1"/>
              <a:t>programul</a:t>
            </a:r>
            <a:r>
              <a:rPr lang="fr-FR" dirty="0"/>
              <a:t> „A </a:t>
            </a:r>
            <a:r>
              <a:rPr lang="fr-FR" dirty="0" err="1"/>
              <a:t>doua</a:t>
            </a:r>
            <a:r>
              <a:rPr lang="fr-FR" dirty="0"/>
              <a:t> </a:t>
            </a:r>
            <a:r>
              <a:rPr lang="fr-FR" dirty="0" err="1"/>
              <a:t>șansă</a:t>
            </a:r>
            <a:r>
              <a:rPr lang="fr-FR" dirty="0"/>
              <a:t>”, </a:t>
            </a:r>
            <a:r>
              <a:rPr lang="fr-FR" dirty="0" err="1"/>
              <a:t>prin</a:t>
            </a:r>
            <a:r>
              <a:rPr lang="fr-FR" dirty="0"/>
              <a:t> </a:t>
            </a:r>
            <a:r>
              <a:rPr lang="fr-FR" dirty="0" err="1"/>
              <a:t>participarea</a:t>
            </a:r>
            <a:r>
              <a:rPr lang="fr-FR" dirty="0"/>
              <a:t> la </a:t>
            </a:r>
            <a:r>
              <a:rPr lang="fr-FR" dirty="0" err="1"/>
              <a:t>stagii</a:t>
            </a:r>
            <a:r>
              <a:rPr lang="fr-FR" dirty="0"/>
              <a:t> de </a:t>
            </a:r>
            <a:r>
              <a:rPr lang="fr-FR" dirty="0" err="1"/>
              <a:t>pregătire</a:t>
            </a:r>
            <a:r>
              <a:rPr lang="fr-FR" dirty="0"/>
              <a:t> </a:t>
            </a:r>
            <a:r>
              <a:rPr lang="fr-FR" dirty="0" err="1"/>
              <a:t>practică</a:t>
            </a:r>
            <a:r>
              <a:rPr lang="fr-FR" dirty="0"/>
              <a:t> </a:t>
            </a:r>
            <a:r>
              <a:rPr lang="fr-FR" dirty="0" err="1"/>
              <a:t>cu</a:t>
            </a:r>
            <a:r>
              <a:rPr lang="fr-FR" dirty="0"/>
              <a:t> </a:t>
            </a:r>
            <a:r>
              <a:rPr lang="fr-FR" dirty="0" err="1"/>
              <a:t>durata</a:t>
            </a:r>
            <a:r>
              <a:rPr lang="fr-FR" dirty="0"/>
              <a:t> de 720 de ore, </a:t>
            </a:r>
            <a:r>
              <a:rPr lang="fr-FR" dirty="0" err="1"/>
              <a:t>furnizate</a:t>
            </a:r>
            <a:r>
              <a:rPr lang="fr-FR" dirty="0"/>
              <a:t> </a:t>
            </a:r>
            <a:r>
              <a:rPr lang="fr-FR" dirty="0" err="1"/>
              <a:t>prin</a:t>
            </a:r>
            <a:r>
              <a:rPr lang="fr-FR" dirty="0"/>
              <a:t> </a:t>
            </a:r>
            <a:r>
              <a:rPr lang="fr-FR" dirty="0" err="1"/>
              <a:t>intermediul</a:t>
            </a:r>
            <a:r>
              <a:rPr lang="fr-FR" dirty="0"/>
              <a:t> </a:t>
            </a:r>
            <a:r>
              <a:rPr lang="fr-FR" dirty="0" err="1"/>
              <a:t>proiectului</a:t>
            </a:r>
            <a:r>
              <a:rPr lang="fr-FR" dirty="0"/>
              <a:t>, </a:t>
            </a:r>
            <a:r>
              <a:rPr lang="fr-FR" dirty="0" err="1"/>
              <a:t>în</a:t>
            </a:r>
            <a:r>
              <a:rPr lang="fr-FR" dirty="0"/>
              <a:t> </a:t>
            </a:r>
            <a:r>
              <a:rPr lang="fr-FR" dirty="0" err="1"/>
              <a:t>scopul</a:t>
            </a:r>
            <a:r>
              <a:rPr lang="fr-FR" dirty="0"/>
              <a:t> </a:t>
            </a:r>
            <a:r>
              <a:rPr lang="fr-FR" dirty="0" err="1"/>
              <a:t>obținerii</a:t>
            </a:r>
            <a:r>
              <a:rPr lang="fr-FR" dirty="0"/>
              <a:t> </a:t>
            </a:r>
            <a:r>
              <a:rPr lang="fr-FR" dirty="0" err="1"/>
              <a:t>unui</a:t>
            </a:r>
            <a:r>
              <a:rPr lang="fr-FR" dirty="0"/>
              <a:t> certificat de </a:t>
            </a:r>
            <a:r>
              <a:rPr lang="fr-FR" dirty="0" err="1"/>
              <a:t>calificare</a:t>
            </a:r>
            <a:r>
              <a:rPr lang="fr-FR" dirty="0"/>
              <a:t> </a:t>
            </a:r>
            <a:r>
              <a:rPr lang="fr-FR" dirty="0" err="1"/>
              <a:t>profesională</a:t>
            </a:r>
            <a:r>
              <a:rPr lang="fr-FR" dirty="0"/>
              <a:t> de </a:t>
            </a:r>
            <a:r>
              <a:rPr lang="fr-FR" dirty="0" err="1"/>
              <a:t>nivel</a:t>
            </a:r>
            <a:r>
              <a:rPr lang="fr-FR" dirty="0"/>
              <a:t> 3;</a:t>
            </a:r>
            <a:endParaRPr lang="en-GB" dirty="0"/>
          </a:p>
          <a:p>
            <a:endParaRPr lang="en-GB" dirty="0"/>
          </a:p>
        </p:txBody>
      </p:sp>
    </p:spTree>
    <p:extLst>
      <p:ext uri="{BB962C8B-B14F-4D97-AF65-F5344CB8AC3E}">
        <p14:creationId xmlns:p14="http://schemas.microsoft.com/office/powerpoint/2010/main" val="129392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Obiective specifice</a:t>
            </a:r>
            <a:endParaRPr lang="en-GB" dirty="0"/>
          </a:p>
        </p:txBody>
      </p:sp>
      <p:sp>
        <p:nvSpPr>
          <p:cNvPr id="3" name="Content Placeholder 2"/>
          <p:cNvSpPr>
            <a:spLocks noGrp="1"/>
          </p:cNvSpPr>
          <p:nvPr>
            <p:ph idx="1"/>
          </p:nvPr>
        </p:nvSpPr>
        <p:spPr/>
        <p:txBody>
          <a:bodyPr>
            <a:normAutofit/>
          </a:bodyPr>
          <a:lstStyle/>
          <a:p>
            <a:r>
              <a:rPr lang="fr-FR" b="1" dirty="0"/>
              <a:t>OS 5</a:t>
            </a:r>
            <a:r>
              <a:rPr lang="fr-FR" dirty="0"/>
              <a:t>: </a:t>
            </a:r>
            <a:r>
              <a:rPr lang="fr-FR" dirty="0" err="1"/>
              <a:t>Creșterea</a:t>
            </a:r>
            <a:r>
              <a:rPr lang="fr-FR" dirty="0"/>
              <a:t> </a:t>
            </a:r>
            <a:r>
              <a:rPr lang="fr-FR" dirty="0" err="1"/>
              <a:t>șanselor</a:t>
            </a:r>
            <a:r>
              <a:rPr lang="fr-FR" dirty="0"/>
              <a:t> de </a:t>
            </a:r>
            <a:r>
              <a:rPr lang="fr-FR" dirty="0" err="1"/>
              <a:t>integrare</a:t>
            </a:r>
            <a:r>
              <a:rPr lang="fr-FR" dirty="0"/>
              <a:t> </a:t>
            </a:r>
            <a:r>
              <a:rPr lang="fr-FR" dirty="0" err="1"/>
              <a:t>pe</a:t>
            </a:r>
            <a:r>
              <a:rPr lang="fr-FR" dirty="0"/>
              <a:t> </a:t>
            </a:r>
            <a:r>
              <a:rPr lang="fr-FR" dirty="0" err="1"/>
              <a:t>piață</a:t>
            </a:r>
            <a:r>
              <a:rPr lang="fr-FR" dirty="0"/>
              <a:t> </a:t>
            </a:r>
            <a:r>
              <a:rPr lang="fr-FR" dirty="0" err="1"/>
              <a:t>muncii</a:t>
            </a:r>
            <a:r>
              <a:rPr lang="fr-FR" dirty="0"/>
              <a:t> </a:t>
            </a:r>
            <a:r>
              <a:rPr lang="fr-FR" dirty="0" err="1"/>
              <a:t>pentru</a:t>
            </a:r>
            <a:r>
              <a:rPr lang="fr-FR" dirty="0"/>
              <a:t> 60 de </a:t>
            </a:r>
            <a:r>
              <a:rPr lang="fr-FR" dirty="0" err="1"/>
              <a:t>tineri</a:t>
            </a:r>
            <a:r>
              <a:rPr lang="fr-FR" dirty="0"/>
              <a:t> </a:t>
            </a:r>
            <a:r>
              <a:rPr lang="fr-FR" dirty="0" err="1"/>
              <a:t>și</a:t>
            </a:r>
            <a:r>
              <a:rPr lang="fr-FR" dirty="0"/>
              <a:t> </a:t>
            </a:r>
            <a:r>
              <a:rPr lang="fr-FR" dirty="0" err="1"/>
              <a:t>adulți</a:t>
            </a:r>
            <a:r>
              <a:rPr lang="fr-FR" dirty="0"/>
              <a:t>, </a:t>
            </a:r>
            <a:r>
              <a:rPr lang="fr-FR" dirty="0" err="1"/>
              <a:t>din</a:t>
            </a:r>
            <a:r>
              <a:rPr lang="fr-FR" dirty="0"/>
              <a:t> </a:t>
            </a:r>
            <a:r>
              <a:rPr lang="fr-FR" dirty="0" err="1"/>
              <a:t>cei</a:t>
            </a:r>
            <a:r>
              <a:rPr lang="fr-FR" dirty="0"/>
              <a:t> </a:t>
            </a:r>
            <a:r>
              <a:rPr lang="fr-FR" dirty="0" err="1"/>
              <a:t>menționați</a:t>
            </a:r>
            <a:r>
              <a:rPr lang="fr-FR" dirty="0"/>
              <a:t> la OS 3 </a:t>
            </a:r>
            <a:r>
              <a:rPr lang="fr-FR" dirty="0" err="1"/>
              <a:t>și</a:t>
            </a:r>
            <a:r>
              <a:rPr lang="fr-FR" dirty="0"/>
              <a:t> care au </a:t>
            </a:r>
            <a:r>
              <a:rPr lang="fr-FR" dirty="0" err="1"/>
              <a:t>finalizat</a:t>
            </a:r>
            <a:r>
              <a:rPr lang="fr-FR" dirty="0"/>
              <a:t> </a:t>
            </a:r>
            <a:r>
              <a:rPr lang="fr-FR" dirty="0" err="1"/>
              <a:t>programul</a:t>
            </a:r>
            <a:r>
              <a:rPr lang="fr-FR" dirty="0"/>
              <a:t> „A </a:t>
            </a:r>
            <a:r>
              <a:rPr lang="fr-FR" dirty="0" err="1"/>
              <a:t>doua</a:t>
            </a:r>
            <a:r>
              <a:rPr lang="fr-FR" dirty="0"/>
              <a:t> </a:t>
            </a:r>
            <a:r>
              <a:rPr lang="fr-FR" dirty="0" err="1"/>
              <a:t>șansă</a:t>
            </a:r>
            <a:r>
              <a:rPr lang="fr-FR" dirty="0"/>
              <a:t>”, </a:t>
            </a:r>
            <a:r>
              <a:rPr lang="fr-FR" dirty="0" err="1"/>
              <a:t>prin</a:t>
            </a:r>
            <a:r>
              <a:rPr lang="fr-FR" dirty="0"/>
              <a:t> </a:t>
            </a:r>
            <a:r>
              <a:rPr lang="fr-FR" dirty="0" err="1"/>
              <a:t>participarea</a:t>
            </a:r>
            <a:r>
              <a:rPr lang="fr-FR" dirty="0"/>
              <a:t> la </a:t>
            </a:r>
            <a:r>
              <a:rPr lang="fr-FR" dirty="0" err="1"/>
              <a:t>stagii</a:t>
            </a:r>
            <a:r>
              <a:rPr lang="fr-FR" dirty="0"/>
              <a:t> de </a:t>
            </a:r>
            <a:r>
              <a:rPr lang="fr-FR" dirty="0" err="1"/>
              <a:t>pregătire</a:t>
            </a:r>
            <a:r>
              <a:rPr lang="fr-FR" dirty="0"/>
              <a:t> </a:t>
            </a:r>
            <a:r>
              <a:rPr lang="fr-FR" dirty="0" err="1"/>
              <a:t>practica</a:t>
            </a:r>
            <a:r>
              <a:rPr lang="fr-FR" dirty="0"/>
              <a:t> </a:t>
            </a:r>
            <a:r>
              <a:rPr lang="fr-FR" dirty="0" err="1"/>
              <a:t>cu</a:t>
            </a:r>
            <a:r>
              <a:rPr lang="fr-FR" dirty="0"/>
              <a:t> </a:t>
            </a:r>
            <a:r>
              <a:rPr lang="fr-FR" dirty="0" err="1"/>
              <a:t>durata</a:t>
            </a:r>
            <a:r>
              <a:rPr lang="fr-FR" dirty="0"/>
              <a:t> de 720 de ore, </a:t>
            </a:r>
            <a:r>
              <a:rPr lang="fr-FR" dirty="0" err="1"/>
              <a:t>furnizate</a:t>
            </a:r>
            <a:r>
              <a:rPr lang="fr-FR" dirty="0"/>
              <a:t> </a:t>
            </a:r>
            <a:r>
              <a:rPr lang="fr-FR" dirty="0" err="1"/>
              <a:t>prin</a:t>
            </a:r>
            <a:r>
              <a:rPr lang="fr-FR" dirty="0"/>
              <a:t> </a:t>
            </a:r>
            <a:r>
              <a:rPr lang="fr-FR" dirty="0" err="1"/>
              <a:t>intermediul</a:t>
            </a:r>
            <a:r>
              <a:rPr lang="fr-FR" dirty="0"/>
              <a:t> </a:t>
            </a:r>
            <a:r>
              <a:rPr lang="fr-FR" dirty="0" err="1"/>
              <a:t>proiectului</a:t>
            </a:r>
            <a:r>
              <a:rPr lang="fr-FR" dirty="0"/>
              <a:t>, </a:t>
            </a:r>
            <a:r>
              <a:rPr lang="fr-FR" dirty="0" err="1"/>
              <a:t>în</a:t>
            </a:r>
            <a:r>
              <a:rPr lang="fr-FR" dirty="0"/>
              <a:t> </a:t>
            </a:r>
            <a:r>
              <a:rPr lang="fr-FR" dirty="0" err="1"/>
              <a:t>scopul</a:t>
            </a:r>
            <a:r>
              <a:rPr lang="fr-FR" dirty="0"/>
              <a:t> </a:t>
            </a:r>
            <a:r>
              <a:rPr lang="fr-FR" dirty="0" err="1"/>
              <a:t>obținerii</a:t>
            </a:r>
            <a:r>
              <a:rPr lang="fr-FR" dirty="0"/>
              <a:t> </a:t>
            </a:r>
            <a:r>
              <a:rPr lang="fr-FR" dirty="0" err="1"/>
              <a:t>unui</a:t>
            </a:r>
            <a:r>
              <a:rPr lang="fr-FR" dirty="0"/>
              <a:t> certificat de </a:t>
            </a:r>
            <a:r>
              <a:rPr lang="fr-FR" dirty="0" err="1"/>
              <a:t>calificare</a:t>
            </a:r>
            <a:r>
              <a:rPr lang="fr-FR" dirty="0"/>
              <a:t> </a:t>
            </a:r>
            <a:r>
              <a:rPr lang="fr-FR" dirty="0" err="1"/>
              <a:t>profesionala</a:t>
            </a:r>
            <a:r>
              <a:rPr lang="fr-FR" dirty="0"/>
              <a:t> de </a:t>
            </a:r>
            <a:r>
              <a:rPr lang="fr-FR" dirty="0" err="1"/>
              <a:t>nivel</a:t>
            </a:r>
            <a:r>
              <a:rPr lang="fr-FR" dirty="0"/>
              <a:t> 3;</a:t>
            </a:r>
            <a:endParaRPr lang="en-GB" dirty="0"/>
          </a:p>
          <a:p>
            <a:endParaRPr lang="en-GB" dirty="0"/>
          </a:p>
        </p:txBody>
      </p:sp>
    </p:spTree>
    <p:extLst>
      <p:ext uri="{BB962C8B-B14F-4D97-AF65-F5344CB8AC3E}">
        <p14:creationId xmlns:p14="http://schemas.microsoft.com/office/powerpoint/2010/main" val="155611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3946</Words>
  <Application>Microsoft Office PowerPoint</Application>
  <PresentationFormat>On-screen Show (4:3)</PresentationFormat>
  <Paragraphs>229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“Acces la programe de educație și formare profesională pentru tinerii și adulții din județul Dolj care au părăsit timpuriu școala (I)” </vt:lpstr>
      <vt:lpstr>Obiectivul general</vt:lpstr>
      <vt:lpstr>Grup țintă </vt:lpstr>
      <vt:lpstr>Grup țintă </vt:lpstr>
      <vt:lpstr>Obiective specifice: </vt:lpstr>
      <vt:lpstr>Obiective specifice</vt:lpstr>
      <vt:lpstr>Obiective specifice</vt:lpstr>
      <vt:lpstr>Obiective specifice</vt:lpstr>
      <vt:lpstr>Obiective specifice</vt:lpstr>
      <vt:lpstr>Rezultate așteptate : </vt:lpstr>
      <vt:lpstr>Rezultate așteptate</vt:lpstr>
      <vt:lpstr>Rezultate așteptate</vt:lpstr>
      <vt:lpstr>Rezultate așteptate</vt:lpstr>
      <vt:lpstr>Rezultate așteptate</vt:lpstr>
      <vt:lpstr>Rezultate așteptate</vt:lpstr>
      <vt:lpstr>Rezultate așteptate : </vt:lpstr>
      <vt:lpstr>Rezultate așteptate : </vt:lpstr>
      <vt:lpstr>Rezultate așteptate :</vt:lpstr>
      <vt:lpstr>Rezultate așteptate :</vt:lpstr>
      <vt:lpstr>Rezultate așteptate :</vt:lpstr>
      <vt:lpstr>Activitățile prevăzute în proiect:</vt:lpstr>
      <vt:lpstr>Efectele pozitive și valoarea adaugata  generate de proiect, pe termen lung</vt:lpstr>
      <vt:lpstr>Efectele pozitive și valoarea adaugata  generate de proiect, pe termen lung</vt:lpstr>
      <vt:lpstr>Efectele pozitive și valoarea adaugata  generate de proiect, pe termen lung</vt:lpstr>
      <vt:lpstr>Efectele pozitive și valoarea adaugata  generate de proiect, pe termen lung</vt:lpstr>
      <vt:lpstr>Efectele pozitive și valoarea adaugata  generate de proiect, pe termen lung</vt:lpstr>
      <vt:lpstr>Efectele pozitive și valoarea adaugata  generate de proiect, pe termen lung</vt:lpstr>
      <vt:lpstr>Unități de învățământ unde se va implementa proiectul</vt:lpstr>
      <vt:lpstr>PowerPoint Presentation</vt:lpstr>
      <vt:lpstr>PowerPoint Presentation</vt:lpstr>
      <vt:lpstr>PowerPoint Presentation</vt:lpstr>
      <vt:lpstr>PowerPoint Presentation</vt:lpstr>
      <vt:lpstr>Structura programului ”A doua șansă” pentru învățământul secundar inferior:</vt:lpstr>
      <vt:lpstr>Programul „A doua şansă”, pentru învăţământul secundar inferior: </vt:lpstr>
      <vt:lpstr>Programul „A doua şansă”, pentru învăţământul secundar inferior:</vt:lpstr>
      <vt:lpstr>Structura anului de studiu din programul „A doua şansă” pentru învăţământul secundar inferior </vt:lpstr>
      <vt:lpstr>Caracteristicile curriculumului din Programul „A doua şansă” pentru învăţământul secundar inferior, elaborat pentru educaţia de bază. </vt:lpstr>
      <vt:lpstr> Participarea și frecvența în cadrul programului „A doua şansă” pentru învăţământul secundar inferior: </vt:lpstr>
      <vt:lpstr>PowerPoint Presentation</vt:lpstr>
      <vt:lpstr>PowerPoint Presentation</vt:lpstr>
      <vt:lpstr> Planul-cadru pentru educaţia de bază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Absolvirea programului „A doua şansă” pentru învăţământul secundar inferior  </vt:lpstr>
      <vt:lpstr> Absolvenţii Programului „A doua şansă” pentru învăţământul secundar inferior: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 la programe de educație și formare profesională pentru tinerii și adulții din județul Dolj care au părăsit timpuriu școala (II)”</dc:title>
  <dc:creator>user2</dc:creator>
  <cp:lastModifiedBy>user2</cp:lastModifiedBy>
  <cp:revision>30</cp:revision>
  <cp:lastPrinted>2021-09-14T09:23:16Z</cp:lastPrinted>
  <dcterms:created xsi:type="dcterms:W3CDTF">2006-08-16T00:00:00Z</dcterms:created>
  <dcterms:modified xsi:type="dcterms:W3CDTF">2021-09-14T09:59:28Z</dcterms:modified>
</cp:coreProperties>
</file>