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8" r:id="rId2"/>
    <p:sldId id="261" r:id="rId3"/>
    <p:sldId id="290" r:id="rId4"/>
    <p:sldId id="291" r:id="rId5"/>
    <p:sldId id="292" r:id="rId6"/>
    <p:sldId id="297" r:id="rId7"/>
    <p:sldId id="298" r:id="rId8"/>
    <p:sldId id="299"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00"/>
    <a:srgbClr val="FF9933"/>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552" autoAdjust="0"/>
  </p:normalViewPr>
  <p:slideViewPr>
    <p:cSldViewPr>
      <p:cViewPr varScale="1">
        <p:scale>
          <a:sx n="55" d="100"/>
          <a:sy n="55" d="100"/>
        </p:scale>
        <p:origin x="-8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en-US"/>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en-US"/>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en-US"/>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en-US"/>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en-US"/>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en-US"/>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en-US"/>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en-US"/>
              </a:p>
            </p:txBody>
          </p:sp>
        </p:grpSp>
      </p:grpSp>
      <p:sp>
        <p:nvSpPr>
          <p:cNvPr id="27689"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27690"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a:p>
        </p:txBody>
      </p:sp>
      <p:sp>
        <p:nvSpPr>
          <p:cNvPr id="44" name="Rectangle 44"/>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p>
        </p:txBody>
      </p:sp>
      <p:sp>
        <p:nvSpPr>
          <p:cNvPr id="45" name="Rectangle 45"/>
          <p:cNvSpPr>
            <a:spLocks noGrp="1" noChangeArrowheads="1"/>
          </p:cNvSpPr>
          <p:nvPr>
            <p:ph type="sldNum" sz="quarter" idx="12"/>
          </p:nvPr>
        </p:nvSpPr>
        <p:spPr>
          <a:xfrm>
            <a:off x="6553200" y="6245225"/>
            <a:ext cx="2133600" cy="476250"/>
          </a:xfrm>
        </p:spPr>
        <p:txBody>
          <a:bodyPr/>
          <a:lstStyle>
            <a:lvl1pPr>
              <a:defRPr smtClean="0"/>
            </a:lvl1pPr>
          </a:lstStyle>
          <a:p>
            <a:pPr>
              <a:defRPr/>
            </a:pPr>
            <a:fld id="{901421EB-2A14-46BE-A032-F4EDDFDA17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28C7BB3F-E5CA-474A-91F4-109C2A0727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131612F6-6C61-4B48-B394-06EA45BC3D4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8750"/>
            <a:ext cx="8229600" cy="597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3"/>
          <p:cNvSpPr>
            <a:spLocks noGrp="1" noChangeArrowheads="1"/>
          </p:cNvSpPr>
          <p:nvPr>
            <p:ph type="dt" sz="half" idx="10"/>
          </p:nvPr>
        </p:nvSpPr>
        <p:spPr>
          <a:ln/>
        </p:spPr>
        <p:txBody>
          <a:bodyPr/>
          <a:lstStyle>
            <a:lvl1pPr>
              <a:defRPr/>
            </a:lvl1pPr>
          </a:lstStyle>
          <a:p>
            <a:pPr>
              <a:defRPr/>
            </a:pPr>
            <a:endParaRPr lang="en-US"/>
          </a:p>
        </p:txBody>
      </p:sp>
      <p:sp>
        <p:nvSpPr>
          <p:cNvPr id="4" name="Rectangle 44"/>
          <p:cNvSpPr>
            <a:spLocks noGrp="1" noChangeArrowheads="1"/>
          </p:cNvSpPr>
          <p:nvPr>
            <p:ph type="ftr" sz="quarter" idx="11"/>
          </p:nvPr>
        </p:nvSpPr>
        <p:spPr>
          <a:ln/>
        </p:spPr>
        <p:txBody>
          <a:bodyPr/>
          <a:lstStyle>
            <a:lvl1pPr>
              <a:defRPr/>
            </a:lvl1pPr>
          </a:lstStyle>
          <a:p>
            <a:pPr>
              <a:defRPr/>
            </a:pPr>
            <a:endParaRPr lang="en-US"/>
          </a:p>
        </p:txBody>
      </p:sp>
      <p:sp>
        <p:nvSpPr>
          <p:cNvPr id="5" name="Rectangle 45"/>
          <p:cNvSpPr>
            <a:spLocks noGrp="1" noChangeArrowheads="1"/>
          </p:cNvSpPr>
          <p:nvPr>
            <p:ph type="sldNum" sz="quarter" idx="12"/>
          </p:nvPr>
        </p:nvSpPr>
        <p:spPr>
          <a:ln/>
        </p:spPr>
        <p:txBody>
          <a:bodyPr/>
          <a:lstStyle>
            <a:lvl1pPr>
              <a:defRPr/>
            </a:lvl1pPr>
          </a:lstStyle>
          <a:p>
            <a:pPr>
              <a:defRPr/>
            </a:pPr>
            <a:fld id="{ACECB6C2-9A23-452D-8529-2C9A9D04245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18AA0C0B-BF1F-4616-A311-5A8C6304477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EE44D7B1-85DE-4D5C-887B-51036900969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3C384BC6-252B-45F4-9417-00394A9ADE0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F6472063-9E0C-4713-813A-47F4DE2EFCA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E65FF1B8-E4DA-4BB4-B94B-E09AEB10D7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61A4538F-B6AC-4E3A-B689-17D74F178E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dt" sz="half" idx="10"/>
          </p:nvPr>
        </p:nvSpPr>
        <p:spPr>
          <a:ln/>
        </p:spPr>
        <p:txBody>
          <a:bodyPr/>
          <a:lstStyle>
            <a:lvl1pPr>
              <a:defRPr/>
            </a:lvl1pPr>
          </a:lstStyle>
          <a:p>
            <a:pPr>
              <a:defRPr/>
            </a:pPr>
            <a:endParaRPr lang="en-US"/>
          </a:p>
        </p:txBody>
      </p:sp>
      <p:sp>
        <p:nvSpPr>
          <p:cNvPr id="8" name="Rectangle 44"/>
          <p:cNvSpPr>
            <a:spLocks noGrp="1" noChangeArrowheads="1"/>
          </p:cNvSpPr>
          <p:nvPr>
            <p:ph type="ftr" sz="quarter" idx="11"/>
          </p:nvPr>
        </p:nvSpPr>
        <p:spPr>
          <a:ln/>
        </p:spPr>
        <p:txBody>
          <a:bodyPr/>
          <a:lstStyle>
            <a:lvl1pPr>
              <a:defRPr/>
            </a:lvl1pPr>
          </a:lstStyle>
          <a:p>
            <a:pPr>
              <a:defRPr/>
            </a:pPr>
            <a:endParaRPr lang="en-US"/>
          </a:p>
        </p:txBody>
      </p:sp>
      <p:sp>
        <p:nvSpPr>
          <p:cNvPr id="9" name="Rectangle 45"/>
          <p:cNvSpPr>
            <a:spLocks noGrp="1" noChangeArrowheads="1"/>
          </p:cNvSpPr>
          <p:nvPr>
            <p:ph type="sldNum" sz="quarter" idx="12"/>
          </p:nvPr>
        </p:nvSpPr>
        <p:spPr>
          <a:ln/>
        </p:spPr>
        <p:txBody>
          <a:bodyPr/>
          <a:lstStyle>
            <a:lvl1pPr>
              <a:defRPr/>
            </a:lvl1pPr>
          </a:lstStyle>
          <a:p>
            <a:pPr>
              <a:defRPr/>
            </a:pPr>
            <a:fld id="{1DE0CEF1-B37D-4667-A02A-CEE93C9C4B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dt" sz="half" idx="10"/>
          </p:nvPr>
        </p:nvSpPr>
        <p:spPr>
          <a:ln/>
        </p:spPr>
        <p:txBody>
          <a:bodyPr/>
          <a:lstStyle>
            <a:lvl1pPr>
              <a:defRPr/>
            </a:lvl1pPr>
          </a:lstStyle>
          <a:p>
            <a:pPr>
              <a:defRPr/>
            </a:pPr>
            <a:endParaRPr lang="en-US"/>
          </a:p>
        </p:txBody>
      </p:sp>
      <p:sp>
        <p:nvSpPr>
          <p:cNvPr id="4" name="Rectangle 44"/>
          <p:cNvSpPr>
            <a:spLocks noGrp="1" noChangeArrowheads="1"/>
          </p:cNvSpPr>
          <p:nvPr>
            <p:ph type="ftr" sz="quarter" idx="11"/>
          </p:nvPr>
        </p:nvSpPr>
        <p:spPr>
          <a:ln/>
        </p:spPr>
        <p:txBody>
          <a:bodyPr/>
          <a:lstStyle>
            <a:lvl1pPr>
              <a:defRPr/>
            </a:lvl1pPr>
          </a:lstStyle>
          <a:p>
            <a:pPr>
              <a:defRPr/>
            </a:pPr>
            <a:endParaRPr lang="en-US"/>
          </a:p>
        </p:txBody>
      </p:sp>
      <p:sp>
        <p:nvSpPr>
          <p:cNvPr id="5" name="Rectangle 45"/>
          <p:cNvSpPr>
            <a:spLocks noGrp="1" noChangeArrowheads="1"/>
          </p:cNvSpPr>
          <p:nvPr>
            <p:ph type="sldNum" sz="quarter" idx="12"/>
          </p:nvPr>
        </p:nvSpPr>
        <p:spPr>
          <a:ln/>
        </p:spPr>
        <p:txBody>
          <a:bodyPr/>
          <a:lstStyle>
            <a:lvl1pPr>
              <a:defRPr/>
            </a:lvl1pPr>
          </a:lstStyle>
          <a:p>
            <a:pPr>
              <a:defRPr/>
            </a:pPr>
            <a:fld id="{9DBACD0E-7107-4818-8933-9401D7EB57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p>
        </p:txBody>
      </p:sp>
      <p:sp>
        <p:nvSpPr>
          <p:cNvPr id="3" name="Rectangle 44"/>
          <p:cNvSpPr>
            <a:spLocks noGrp="1" noChangeArrowheads="1"/>
          </p:cNvSpPr>
          <p:nvPr>
            <p:ph type="ftr" sz="quarter" idx="11"/>
          </p:nvPr>
        </p:nvSpPr>
        <p:spPr>
          <a:ln/>
        </p:spPr>
        <p:txBody>
          <a:bodyPr/>
          <a:lstStyle>
            <a:lvl1pPr>
              <a:defRPr/>
            </a:lvl1pPr>
          </a:lstStyle>
          <a:p>
            <a:pPr>
              <a:defRPr/>
            </a:pPr>
            <a:endParaRPr lang="en-US"/>
          </a:p>
        </p:txBody>
      </p:sp>
      <p:sp>
        <p:nvSpPr>
          <p:cNvPr id="4" name="Rectangle 45"/>
          <p:cNvSpPr>
            <a:spLocks noGrp="1" noChangeArrowheads="1"/>
          </p:cNvSpPr>
          <p:nvPr>
            <p:ph type="sldNum" sz="quarter" idx="12"/>
          </p:nvPr>
        </p:nvSpPr>
        <p:spPr>
          <a:ln/>
        </p:spPr>
        <p:txBody>
          <a:bodyPr/>
          <a:lstStyle>
            <a:lvl1pPr>
              <a:defRPr/>
            </a:lvl1pPr>
          </a:lstStyle>
          <a:p>
            <a:pPr>
              <a:defRPr/>
            </a:pPr>
            <a:fld id="{6BF85C02-D2A6-43CB-9E31-FA07B93883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5CBEEC9C-2ACD-421D-AE07-A0C0CFD854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01362530-004C-4FDC-9105-06EFA4DAB1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0825" cy="6851650"/>
            <a:chOff x="0" y="0"/>
            <a:chExt cx="5758" cy="4316"/>
          </a:xfrm>
        </p:grpSpPr>
        <p:sp>
          <p:nvSpPr>
            <p:cNvPr id="2662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2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2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3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en-US"/>
            </a:p>
          </p:txBody>
        </p:sp>
        <p:sp>
          <p:nvSpPr>
            <p:cNvPr id="2663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3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3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3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3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3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en-US"/>
            </a:p>
          </p:txBody>
        </p:sp>
        <p:sp>
          <p:nvSpPr>
            <p:cNvPr id="2663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sp>
          <p:nvSpPr>
            <p:cNvPr id="2663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en-US"/>
            </a:p>
          </p:txBody>
        </p:sp>
        <p:grpSp>
          <p:nvGrpSpPr>
            <p:cNvPr id="3092" name="Group 15"/>
            <p:cNvGrpSpPr>
              <a:grpSpLocks/>
            </p:cNvGrpSpPr>
            <p:nvPr/>
          </p:nvGrpSpPr>
          <p:grpSpPr bwMode="auto">
            <a:xfrm>
              <a:off x="192" y="2284"/>
              <a:ext cx="1254" cy="923"/>
              <a:chOff x="192" y="2284"/>
              <a:chExt cx="1254" cy="923"/>
            </a:xfrm>
          </p:grpSpPr>
          <p:sp>
            <p:nvSpPr>
              <p:cNvPr id="2664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en-US"/>
              </a:p>
            </p:txBody>
          </p:sp>
          <p:sp>
            <p:nvSpPr>
              <p:cNvPr id="2664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4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en-US"/>
              </a:p>
            </p:txBody>
          </p:sp>
          <p:sp>
            <p:nvSpPr>
              <p:cNvPr id="2664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4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4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4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4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4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4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5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2666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en-US"/>
              </a:p>
            </p:txBody>
          </p:sp>
          <p:sp>
            <p:nvSpPr>
              <p:cNvPr id="2666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en-US"/>
              </a:p>
            </p:txBody>
          </p:sp>
          <p:sp>
            <p:nvSpPr>
              <p:cNvPr id="2666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en-US"/>
              </a:p>
            </p:txBody>
          </p:sp>
          <p:sp>
            <p:nvSpPr>
              <p:cNvPr id="2666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en-US"/>
              </a:p>
            </p:txBody>
          </p:sp>
          <p:sp>
            <p:nvSpPr>
              <p:cNvPr id="2666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en-US"/>
              </a:p>
            </p:txBody>
          </p:sp>
        </p:grpSp>
      </p:grpSp>
      <p:sp>
        <p:nvSpPr>
          <p:cNvPr id="26665"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66"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67"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a:defRPr/>
            </a:pPr>
            <a:endParaRPr lang="en-US"/>
          </a:p>
        </p:txBody>
      </p:sp>
      <p:sp>
        <p:nvSpPr>
          <p:cNvPr id="26668"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a:defRPr/>
            </a:pPr>
            <a:endParaRPr lang="en-US"/>
          </a:p>
        </p:txBody>
      </p:sp>
      <p:sp>
        <p:nvSpPr>
          <p:cNvPr id="26669"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65145E64-FC27-4691-82A4-EC71857BDFD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8"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7"/>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7"/>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reload=9&amp;v=yLzb_Vw1IU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pPr eaLnBrk="1" hangingPunct="1">
              <a:defRPr/>
            </a:pPr>
            <a:r>
              <a:rPr lang="ro-RO" sz="3600" b="1" smtClean="0"/>
              <a:t>SĂNĂTATEA ŞI SECURITATEA MUNCII</a:t>
            </a:r>
            <a:endParaRPr lang="en-US" sz="3600" b="1" smtClean="0"/>
          </a:p>
        </p:txBody>
      </p:sp>
      <p:pic>
        <p:nvPicPr>
          <p:cNvPr id="1026" name="Picture 2" descr="C:\Users\DirAdj\AppData\Local\Microsoft\Windows\INetCache\IE\GWCSFSJ4\originalpng[1].png"/>
          <p:cNvPicPr>
            <a:picLocks noGrp="1" noChangeAspect="1" noChangeArrowheads="1"/>
          </p:cNvPicPr>
          <p:nvPr>
            <p:ph idx="1"/>
          </p:nvPr>
        </p:nvPicPr>
        <p:blipFill>
          <a:blip r:embed="rId2"/>
          <a:srcRect/>
          <a:stretch>
            <a:fillRect/>
          </a:stretch>
        </p:blipFill>
        <p:spPr bwMode="auto">
          <a:xfrm>
            <a:off x="3671762" y="2984377"/>
            <a:ext cx="1800476" cy="1762371"/>
          </a:xfrm>
          <a:prstGeom prst="rect">
            <a:avLst/>
          </a:prstGeom>
          <a:noFill/>
        </p:spPr>
      </p:pic>
      <p:pic>
        <p:nvPicPr>
          <p:cNvPr id="1027" name="Picture 3" descr="C:\Users\DirAdj\AppData\Local\Microsoft\Windows\INetCache\IE\GWCSFSJ4\originalpng[1].png"/>
          <p:cNvPicPr>
            <a:picLocks noChangeAspect="1" noChangeArrowheads="1"/>
          </p:cNvPicPr>
          <p:nvPr/>
        </p:nvPicPr>
        <p:blipFill>
          <a:blip r:embed="rId2"/>
          <a:srcRect/>
          <a:stretch>
            <a:fillRect/>
          </a:stretch>
        </p:blipFill>
        <p:spPr bwMode="auto">
          <a:xfrm>
            <a:off x="1828800" y="1370640"/>
            <a:ext cx="4953000" cy="48481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ssolve">
                                      <p:cBhvr>
                                        <p:cTn id="7" dur="5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ro-RO" sz="3600" b="1" smtClean="0">
                <a:solidFill>
                  <a:srgbClr val="3333FF"/>
                </a:solidFill>
                <a:effectLst/>
              </a:rPr>
              <a:t>GLOSAR DE TERMENI</a:t>
            </a:r>
            <a:endParaRPr lang="en-US" sz="3600" b="1" smtClean="0">
              <a:solidFill>
                <a:srgbClr val="3333FF"/>
              </a:solidFill>
              <a:effectLst/>
            </a:endParaRPr>
          </a:p>
        </p:txBody>
      </p:sp>
      <p:sp>
        <p:nvSpPr>
          <p:cNvPr id="33795" name="Rectangle 3"/>
          <p:cNvSpPr>
            <a:spLocks noGrp="1" noChangeArrowheads="1"/>
          </p:cNvSpPr>
          <p:nvPr>
            <p:ph type="body" idx="1"/>
          </p:nvPr>
        </p:nvSpPr>
        <p:spPr/>
        <p:txBody>
          <a:bodyPr/>
          <a:lstStyle/>
          <a:p>
            <a:pPr eaLnBrk="1" hangingPunct="1">
              <a:lnSpc>
                <a:spcPct val="80000"/>
              </a:lnSpc>
              <a:defRPr/>
            </a:pPr>
            <a:r>
              <a:rPr lang="en-US" sz="1800" b="1" u="sng" dirty="0" err="1" smtClean="0">
                <a:solidFill>
                  <a:schemeClr val="tx2"/>
                </a:solidFill>
              </a:rPr>
              <a:t>Boală</a:t>
            </a:r>
            <a:r>
              <a:rPr lang="en-US" sz="1800" b="1" u="sng" dirty="0" smtClean="0">
                <a:solidFill>
                  <a:schemeClr val="tx2"/>
                </a:solidFill>
              </a:rPr>
              <a:t> </a:t>
            </a:r>
            <a:r>
              <a:rPr lang="en-US" sz="1800" b="1" u="sng" dirty="0" err="1" smtClean="0">
                <a:solidFill>
                  <a:schemeClr val="tx2"/>
                </a:solidFill>
              </a:rPr>
              <a:t>profesională</a:t>
            </a:r>
            <a:r>
              <a:rPr lang="en-US" sz="1800" u="sng" dirty="0" smtClean="0">
                <a:solidFill>
                  <a:schemeClr val="tx2"/>
                </a:solidFill>
              </a:rPr>
              <a:t>-</a:t>
            </a:r>
            <a:r>
              <a:rPr lang="es-ES" sz="1800" dirty="0" err="1" smtClean="0">
                <a:solidFill>
                  <a:schemeClr val="tx2"/>
                </a:solidFill>
              </a:rPr>
              <a:t>afecţiune</a:t>
            </a:r>
            <a:r>
              <a:rPr lang="es-ES" sz="1800" dirty="0" smtClean="0">
                <a:solidFill>
                  <a:schemeClr val="tx2"/>
                </a:solidFill>
              </a:rPr>
              <a:t> </a:t>
            </a:r>
            <a:r>
              <a:rPr lang="es-ES" sz="1800" dirty="0" err="1" smtClean="0">
                <a:solidFill>
                  <a:schemeClr val="tx2"/>
                </a:solidFill>
              </a:rPr>
              <a:t>care</a:t>
            </a:r>
            <a:r>
              <a:rPr lang="es-ES" sz="1800" dirty="0" smtClean="0">
                <a:solidFill>
                  <a:schemeClr val="tx2"/>
                </a:solidFill>
              </a:rPr>
              <a:t> se produce </a:t>
            </a:r>
            <a:r>
              <a:rPr lang="es-ES" sz="1800" dirty="0" err="1" smtClean="0">
                <a:solidFill>
                  <a:schemeClr val="tx2"/>
                </a:solidFill>
              </a:rPr>
              <a:t>ca</a:t>
            </a:r>
            <a:r>
              <a:rPr lang="es-ES" sz="1800" dirty="0" smtClean="0">
                <a:solidFill>
                  <a:schemeClr val="tx2"/>
                </a:solidFill>
              </a:rPr>
              <a:t> </a:t>
            </a:r>
            <a:r>
              <a:rPr lang="es-ES" sz="1800" dirty="0" err="1" smtClean="0">
                <a:solidFill>
                  <a:schemeClr val="tx2"/>
                </a:solidFill>
              </a:rPr>
              <a:t>urmare</a:t>
            </a:r>
            <a:r>
              <a:rPr lang="es-ES" sz="1800" dirty="0" smtClean="0">
                <a:solidFill>
                  <a:schemeClr val="tx2"/>
                </a:solidFill>
              </a:rPr>
              <a:t> a </a:t>
            </a:r>
            <a:r>
              <a:rPr lang="es-ES" sz="1800" dirty="0" err="1" smtClean="0">
                <a:solidFill>
                  <a:schemeClr val="tx2"/>
                </a:solidFill>
              </a:rPr>
              <a:t>exercitării</a:t>
            </a:r>
            <a:r>
              <a:rPr lang="es-ES" sz="1800" dirty="0" smtClean="0">
                <a:solidFill>
                  <a:schemeClr val="tx2"/>
                </a:solidFill>
              </a:rPr>
              <a:t> </a:t>
            </a:r>
            <a:r>
              <a:rPr lang="es-ES" sz="1800" dirty="0" err="1" smtClean="0">
                <a:solidFill>
                  <a:schemeClr val="tx2"/>
                </a:solidFill>
              </a:rPr>
              <a:t>unei</a:t>
            </a:r>
            <a:r>
              <a:rPr lang="es-ES" sz="1800" dirty="0" smtClean="0">
                <a:solidFill>
                  <a:schemeClr val="tx2"/>
                </a:solidFill>
              </a:rPr>
              <a:t> </a:t>
            </a:r>
            <a:r>
              <a:rPr lang="es-ES" sz="1800" dirty="0" err="1" smtClean="0">
                <a:solidFill>
                  <a:schemeClr val="tx2"/>
                </a:solidFill>
              </a:rPr>
              <a:t>meserii</a:t>
            </a:r>
            <a:r>
              <a:rPr lang="es-ES" sz="1800" dirty="0" smtClean="0">
                <a:solidFill>
                  <a:schemeClr val="tx2"/>
                </a:solidFill>
              </a:rPr>
              <a:t> </a:t>
            </a:r>
            <a:r>
              <a:rPr lang="es-ES" sz="1800" dirty="0" err="1" smtClean="0">
                <a:solidFill>
                  <a:schemeClr val="tx2"/>
                </a:solidFill>
              </a:rPr>
              <a:t>sau</a:t>
            </a:r>
            <a:r>
              <a:rPr lang="es-ES" sz="1800" dirty="0" smtClean="0">
                <a:solidFill>
                  <a:schemeClr val="tx2"/>
                </a:solidFill>
              </a:rPr>
              <a:t> </a:t>
            </a:r>
            <a:r>
              <a:rPr lang="es-ES" sz="1800" dirty="0" err="1" smtClean="0">
                <a:solidFill>
                  <a:schemeClr val="tx2"/>
                </a:solidFill>
              </a:rPr>
              <a:t>profesiuni</a:t>
            </a:r>
            <a:r>
              <a:rPr lang="es-ES" sz="1800" dirty="0" smtClean="0">
                <a:solidFill>
                  <a:schemeClr val="tx2"/>
                </a:solidFill>
              </a:rPr>
              <a:t>, </a:t>
            </a:r>
            <a:r>
              <a:rPr lang="es-ES" sz="1800" dirty="0" err="1" smtClean="0">
                <a:solidFill>
                  <a:schemeClr val="tx2"/>
                </a:solidFill>
              </a:rPr>
              <a:t>cauzată</a:t>
            </a:r>
            <a:r>
              <a:rPr lang="es-ES" sz="1800" dirty="0" smtClean="0">
                <a:solidFill>
                  <a:schemeClr val="tx2"/>
                </a:solidFill>
              </a:rPr>
              <a:t> de </a:t>
            </a:r>
            <a:r>
              <a:rPr lang="es-ES" sz="1800" dirty="0" err="1" smtClean="0">
                <a:solidFill>
                  <a:schemeClr val="tx2"/>
                </a:solidFill>
              </a:rPr>
              <a:t>agenţi</a:t>
            </a:r>
            <a:r>
              <a:rPr lang="es-ES" sz="1800" dirty="0" smtClean="0">
                <a:solidFill>
                  <a:schemeClr val="tx2"/>
                </a:solidFill>
              </a:rPr>
              <a:t> </a:t>
            </a:r>
            <a:r>
              <a:rPr lang="es-ES" sz="1800" dirty="0" err="1" smtClean="0">
                <a:solidFill>
                  <a:schemeClr val="tx2"/>
                </a:solidFill>
              </a:rPr>
              <a:t>nocivi</a:t>
            </a:r>
            <a:r>
              <a:rPr lang="es-ES" sz="1800" dirty="0" smtClean="0">
                <a:solidFill>
                  <a:schemeClr val="tx2"/>
                </a:solidFill>
              </a:rPr>
              <a:t> </a:t>
            </a:r>
            <a:r>
              <a:rPr lang="es-ES" sz="1800" dirty="0" err="1" smtClean="0">
                <a:solidFill>
                  <a:schemeClr val="tx2"/>
                </a:solidFill>
              </a:rPr>
              <a:t>fizici</a:t>
            </a:r>
            <a:r>
              <a:rPr lang="es-ES" sz="1800" dirty="0" smtClean="0">
                <a:solidFill>
                  <a:schemeClr val="tx2"/>
                </a:solidFill>
              </a:rPr>
              <a:t>, </a:t>
            </a:r>
            <a:r>
              <a:rPr lang="es-ES" sz="1800" dirty="0" err="1" smtClean="0">
                <a:solidFill>
                  <a:schemeClr val="tx2"/>
                </a:solidFill>
              </a:rPr>
              <a:t>chimici</a:t>
            </a:r>
            <a:r>
              <a:rPr lang="es-ES" sz="1800" dirty="0" smtClean="0">
                <a:solidFill>
                  <a:schemeClr val="tx2"/>
                </a:solidFill>
              </a:rPr>
              <a:t> </a:t>
            </a:r>
            <a:r>
              <a:rPr lang="es-ES" sz="1800" dirty="0" err="1" smtClean="0">
                <a:solidFill>
                  <a:schemeClr val="tx2"/>
                </a:solidFill>
              </a:rPr>
              <a:t>sau</a:t>
            </a:r>
            <a:r>
              <a:rPr lang="es-ES" sz="1800" dirty="0" smtClean="0">
                <a:solidFill>
                  <a:schemeClr val="tx2"/>
                </a:solidFill>
              </a:rPr>
              <a:t> </a:t>
            </a:r>
            <a:r>
              <a:rPr lang="es-ES" sz="1800" dirty="0" err="1" smtClean="0">
                <a:solidFill>
                  <a:schemeClr val="tx2"/>
                </a:solidFill>
              </a:rPr>
              <a:t>biologici</a:t>
            </a:r>
            <a:r>
              <a:rPr lang="es-ES" sz="1800" dirty="0" smtClean="0">
                <a:solidFill>
                  <a:schemeClr val="tx2"/>
                </a:solidFill>
              </a:rPr>
              <a:t>, </a:t>
            </a:r>
            <a:r>
              <a:rPr lang="es-ES" sz="1800" dirty="0" err="1" smtClean="0">
                <a:solidFill>
                  <a:schemeClr val="tx2"/>
                </a:solidFill>
              </a:rPr>
              <a:t>caracteristici</a:t>
            </a:r>
            <a:r>
              <a:rPr lang="es-ES" sz="1800" dirty="0" smtClean="0">
                <a:solidFill>
                  <a:schemeClr val="tx2"/>
                </a:solidFill>
              </a:rPr>
              <a:t> </a:t>
            </a:r>
            <a:r>
              <a:rPr lang="es-ES" sz="1800" dirty="0" err="1" smtClean="0">
                <a:solidFill>
                  <a:schemeClr val="tx2"/>
                </a:solidFill>
              </a:rPr>
              <a:t>locului</a:t>
            </a:r>
            <a:r>
              <a:rPr lang="es-ES" sz="1800" dirty="0" smtClean="0">
                <a:solidFill>
                  <a:schemeClr val="tx2"/>
                </a:solidFill>
              </a:rPr>
              <a:t> de </a:t>
            </a:r>
            <a:r>
              <a:rPr lang="es-ES" sz="1800" dirty="0" err="1" smtClean="0">
                <a:solidFill>
                  <a:schemeClr val="tx2"/>
                </a:solidFill>
              </a:rPr>
              <a:t>muncă</a:t>
            </a:r>
            <a:r>
              <a:rPr lang="es-ES" sz="1800" dirty="0" smtClean="0">
                <a:solidFill>
                  <a:schemeClr val="tx2"/>
                </a:solidFill>
              </a:rPr>
              <a:t>, </a:t>
            </a:r>
            <a:r>
              <a:rPr lang="es-ES" sz="1800" dirty="0" err="1" smtClean="0">
                <a:solidFill>
                  <a:schemeClr val="tx2"/>
                </a:solidFill>
              </a:rPr>
              <a:t>precum</a:t>
            </a:r>
            <a:r>
              <a:rPr lang="es-ES" sz="1800" dirty="0" smtClean="0">
                <a:solidFill>
                  <a:schemeClr val="tx2"/>
                </a:solidFill>
              </a:rPr>
              <a:t> </a:t>
            </a:r>
            <a:r>
              <a:rPr lang="es-ES" sz="1800" dirty="0" err="1" smtClean="0">
                <a:solidFill>
                  <a:schemeClr val="tx2"/>
                </a:solidFill>
              </a:rPr>
              <a:t>şi</a:t>
            </a:r>
            <a:r>
              <a:rPr lang="es-ES" sz="1800" dirty="0" smtClean="0">
                <a:solidFill>
                  <a:schemeClr val="tx2"/>
                </a:solidFill>
              </a:rPr>
              <a:t> de </a:t>
            </a:r>
            <a:r>
              <a:rPr lang="es-ES" sz="1800" dirty="0" err="1" smtClean="0">
                <a:solidFill>
                  <a:schemeClr val="tx2"/>
                </a:solidFill>
              </a:rPr>
              <a:t>suprasolicitarea</a:t>
            </a:r>
            <a:r>
              <a:rPr lang="es-ES" sz="1800" dirty="0" smtClean="0">
                <a:solidFill>
                  <a:schemeClr val="tx2"/>
                </a:solidFill>
              </a:rPr>
              <a:t> </a:t>
            </a:r>
            <a:r>
              <a:rPr lang="es-ES" sz="1800" dirty="0" err="1" smtClean="0">
                <a:solidFill>
                  <a:schemeClr val="tx2"/>
                </a:solidFill>
              </a:rPr>
              <a:t>diferitelor</a:t>
            </a:r>
            <a:r>
              <a:rPr lang="es-ES" sz="1800" dirty="0" smtClean="0">
                <a:solidFill>
                  <a:schemeClr val="tx2"/>
                </a:solidFill>
              </a:rPr>
              <a:t> </a:t>
            </a:r>
            <a:r>
              <a:rPr lang="es-ES" sz="1800" dirty="0" err="1" smtClean="0">
                <a:solidFill>
                  <a:schemeClr val="tx2"/>
                </a:solidFill>
              </a:rPr>
              <a:t>organe</a:t>
            </a:r>
            <a:r>
              <a:rPr lang="es-ES" sz="1800" dirty="0" smtClean="0">
                <a:solidFill>
                  <a:schemeClr val="tx2"/>
                </a:solidFill>
              </a:rPr>
              <a:t> </a:t>
            </a:r>
            <a:r>
              <a:rPr lang="es-ES" sz="1800" dirty="0" err="1" smtClean="0">
                <a:solidFill>
                  <a:schemeClr val="tx2"/>
                </a:solidFill>
              </a:rPr>
              <a:t>sau</a:t>
            </a:r>
            <a:r>
              <a:rPr lang="es-ES" sz="1800" dirty="0" smtClean="0">
                <a:solidFill>
                  <a:schemeClr val="tx2"/>
                </a:solidFill>
              </a:rPr>
              <a:t> </a:t>
            </a:r>
            <a:r>
              <a:rPr lang="es-ES" sz="1800" dirty="0" err="1" smtClean="0">
                <a:solidFill>
                  <a:schemeClr val="tx2"/>
                </a:solidFill>
              </a:rPr>
              <a:t>sisteme</a:t>
            </a:r>
            <a:r>
              <a:rPr lang="es-ES" sz="1800" dirty="0" smtClean="0">
                <a:solidFill>
                  <a:schemeClr val="tx2"/>
                </a:solidFill>
              </a:rPr>
              <a:t> ale </a:t>
            </a:r>
            <a:r>
              <a:rPr lang="es-ES" sz="1800" dirty="0" err="1" smtClean="0">
                <a:solidFill>
                  <a:schemeClr val="tx2"/>
                </a:solidFill>
              </a:rPr>
              <a:t>organismului</a:t>
            </a:r>
            <a:r>
              <a:rPr lang="es-ES" sz="1800" dirty="0" smtClean="0">
                <a:solidFill>
                  <a:schemeClr val="tx2"/>
                </a:solidFill>
              </a:rPr>
              <a:t> </a:t>
            </a:r>
            <a:r>
              <a:rPr lang="es-ES" sz="1800" dirty="0" err="1" smtClean="0">
                <a:solidFill>
                  <a:schemeClr val="tx2"/>
                </a:solidFill>
              </a:rPr>
              <a:t>în</a:t>
            </a:r>
            <a:r>
              <a:rPr lang="es-ES" sz="1800" dirty="0" smtClean="0">
                <a:solidFill>
                  <a:schemeClr val="tx2"/>
                </a:solidFill>
              </a:rPr>
              <a:t> </a:t>
            </a:r>
            <a:r>
              <a:rPr lang="es-ES" sz="1800" dirty="0" err="1" smtClean="0">
                <a:solidFill>
                  <a:schemeClr val="tx2"/>
                </a:solidFill>
              </a:rPr>
              <a:t>procesul</a:t>
            </a:r>
            <a:r>
              <a:rPr lang="es-ES" sz="1800" dirty="0" smtClean="0">
                <a:solidFill>
                  <a:schemeClr val="tx2"/>
                </a:solidFill>
              </a:rPr>
              <a:t> de </a:t>
            </a:r>
            <a:r>
              <a:rPr lang="es-ES" sz="1800" dirty="0" err="1" smtClean="0">
                <a:solidFill>
                  <a:schemeClr val="tx2"/>
                </a:solidFill>
              </a:rPr>
              <a:t>muncă</a:t>
            </a:r>
            <a:r>
              <a:rPr lang="es-ES" sz="1800" dirty="0" smtClean="0">
                <a:solidFill>
                  <a:schemeClr val="tx2"/>
                </a:solidFill>
              </a:rPr>
              <a:t>.</a:t>
            </a:r>
          </a:p>
          <a:p>
            <a:pPr eaLnBrk="1" hangingPunct="1">
              <a:lnSpc>
                <a:spcPct val="80000"/>
              </a:lnSpc>
              <a:buFont typeface="Wingdings" pitchFamily="2" charset="2"/>
              <a:buNone/>
              <a:defRPr/>
            </a:pPr>
            <a:endParaRPr lang="en-US" sz="1800" b="1" dirty="0" smtClean="0">
              <a:solidFill>
                <a:schemeClr val="tx2"/>
              </a:solidFill>
            </a:endParaRPr>
          </a:p>
          <a:p>
            <a:pPr eaLnBrk="1" hangingPunct="1">
              <a:lnSpc>
                <a:spcPct val="80000"/>
              </a:lnSpc>
              <a:defRPr/>
            </a:pPr>
            <a:r>
              <a:rPr lang="en-US" sz="1800" b="1" u="sng" dirty="0" err="1" smtClean="0">
                <a:solidFill>
                  <a:schemeClr val="tx2"/>
                </a:solidFill>
              </a:rPr>
              <a:t>Echipament</a:t>
            </a:r>
            <a:r>
              <a:rPr lang="en-US" sz="1800" b="1" u="sng" dirty="0" smtClean="0">
                <a:solidFill>
                  <a:schemeClr val="tx2"/>
                </a:solidFill>
              </a:rPr>
              <a:t> individual de </a:t>
            </a:r>
            <a:r>
              <a:rPr lang="en-US" sz="1800" b="1" u="sng" dirty="0" err="1" smtClean="0">
                <a:solidFill>
                  <a:schemeClr val="tx2"/>
                </a:solidFill>
              </a:rPr>
              <a:t>protecţie</a:t>
            </a:r>
            <a:r>
              <a:rPr lang="en-US" sz="1800" b="1" dirty="0" smtClean="0">
                <a:solidFill>
                  <a:schemeClr val="tx2"/>
                </a:solidFill>
              </a:rPr>
              <a:t>  </a:t>
            </a:r>
            <a:r>
              <a:rPr lang="es-ES" sz="1800" dirty="0" err="1" smtClean="0">
                <a:solidFill>
                  <a:schemeClr val="tx2"/>
                </a:solidFill>
              </a:rPr>
              <a:t>totalitatea</a:t>
            </a:r>
            <a:r>
              <a:rPr lang="es-ES" sz="1800" dirty="0" smtClean="0">
                <a:solidFill>
                  <a:schemeClr val="tx2"/>
                </a:solidFill>
              </a:rPr>
              <a:t> </a:t>
            </a:r>
            <a:r>
              <a:rPr lang="es-ES" sz="1800" dirty="0" err="1" smtClean="0">
                <a:solidFill>
                  <a:schemeClr val="tx2"/>
                </a:solidFill>
              </a:rPr>
              <a:t>mijloacelor</a:t>
            </a:r>
            <a:r>
              <a:rPr lang="es-ES" sz="1800" dirty="0" smtClean="0">
                <a:solidFill>
                  <a:schemeClr val="tx2"/>
                </a:solidFill>
              </a:rPr>
              <a:t>  </a:t>
            </a:r>
            <a:r>
              <a:rPr lang="es-ES" sz="1800" dirty="0" err="1" smtClean="0">
                <a:solidFill>
                  <a:schemeClr val="tx2"/>
                </a:solidFill>
              </a:rPr>
              <a:t>cu</a:t>
            </a:r>
            <a:r>
              <a:rPr lang="es-ES" sz="1800" dirty="0" smtClean="0">
                <a:solidFill>
                  <a:schemeClr val="tx2"/>
                </a:solidFill>
              </a:rPr>
              <a:t> </a:t>
            </a:r>
            <a:r>
              <a:rPr lang="es-ES" sz="1800" dirty="0" err="1" smtClean="0">
                <a:solidFill>
                  <a:schemeClr val="tx2"/>
                </a:solidFill>
              </a:rPr>
              <a:t>care</a:t>
            </a:r>
            <a:r>
              <a:rPr lang="es-ES" sz="1800" dirty="0" smtClean="0">
                <a:solidFill>
                  <a:schemeClr val="tx2"/>
                </a:solidFill>
              </a:rPr>
              <a:t> este </a:t>
            </a:r>
            <a:r>
              <a:rPr lang="es-ES" sz="1800" dirty="0" err="1" smtClean="0">
                <a:solidFill>
                  <a:schemeClr val="tx2"/>
                </a:solidFill>
              </a:rPr>
              <a:t>dotat</a:t>
            </a:r>
            <a:r>
              <a:rPr lang="es-ES" sz="1800" dirty="0" smtClean="0">
                <a:solidFill>
                  <a:schemeClr val="tx2"/>
                </a:solidFill>
              </a:rPr>
              <a:t> </a:t>
            </a:r>
            <a:r>
              <a:rPr lang="es-ES" sz="1800" dirty="0" err="1" smtClean="0">
                <a:solidFill>
                  <a:schemeClr val="tx2"/>
                </a:solidFill>
              </a:rPr>
              <a:t>fiecare</a:t>
            </a:r>
            <a:r>
              <a:rPr lang="es-ES" sz="1800" dirty="0" smtClean="0">
                <a:solidFill>
                  <a:schemeClr val="tx2"/>
                </a:solidFill>
              </a:rPr>
              <a:t> </a:t>
            </a:r>
            <a:r>
              <a:rPr lang="es-ES" sz="1800" dirty="0" err="1" smtClean="0">
                <a:solidFill>
                  <a:schemeClr val="tx2"/>
                </a:solidFill>
              </a:rPr>
              <a:t>participant</a:t>
            </a:r>
            <a:r>
              <a:rPr lang="es-ES" sz="1800" dirty="0" smtClean="0">
                <a:solidFill>
                  <a:schemeClr val="tx2"/>
                </a:solidFill>
              </a:rPr>
              <a:t> la </a:t>
            </a:r>
            <a:r>
              <a:rPr lang="es-ES" sz="1800" dirty="0" err="1" smtClean="0">
                <a:solidFill>
                  <a:schemeClr val="tx2"/>
                </a:solidFill>
              </a:rPr>
              <a:t>procesul</a:t>
            </a:r>
            <a:r>
              <a:rPr lang="es-ES" sz="1800" dirty="0" smtClean="0">
                <a:solidFill>
                  <a:schemeClr val="tx2"/>
                </a:solidFill>
              </a:rPr>
              <a:t> de </a:t>
            </a:r>
            <a:r>
              <a:rPr lang="es-ES" sz="1800" dirty="0" err="1" smtClean="0">
                <a:solidFill>
                  <a:schemeClr val="tx2"/>
                </a:solidFill>
              </a:rPr>
              <a:t>muncă</a:t>
            </a:r>
            <a:r>
              <a:rPr lang="es-ES" sz="1800" dirty="0" smtClean="0">
                <a:solidFill>
                  <a:schemeClr val="tx2"/>
                </a:solidFill>
              </a:rPr>
              <a:t> </a:t>
            </a:r>
            <a:r>
              <a:rPr lang="es-ES" sz="1800" dirty="0" err="1" smtClean="0">
                <a:solidFill>
                  <a:schemeClr val="tx2"/>
                </a:solidFill>
              </a:rPr>
              <a:t>pentru</a:t>
            </a:r>
            <a:r>
              <a:rPr lang="es-ES" sz="1800" dirty="0" smtClean="0">
                <a:solidFill>
                  <a:schemeClr val="tx2"/>
                </a:solidFill>
              </a:rPr>
              <a:t> a fi </a:t>
            </a:r>
            <a:r>
              <a:rPr lang="es-ES" sz="1800" dirty="0" err="1" smtClean="0">
                <a:solidFill>
                  <a:schemeClr val="tx2"/>
                </a:solidFill>
              </a:rPr>
              <a:t>protejat</a:t>
            </a:r>
            <a:r>
              <a:rPr lang="es-ES" sz="1800" dirty="0" smtClean="0">
                <a:solidFill>
                  <a:schemeClr val="tx2"/>
                </a:solidFill>
              </a:rPr>
              <a:t> </a:t>
            </a:r>
            <a:r>
              <a:rPr lang="es-ES" sz="1800" dirty="0" err="1" smtClean="0">
                <a:solidFill>
                  <a:schemeClr val="tx2"/>
                </a:solidFill>
              </a:rPr>
              <a:t>împotriva</a:t>
            </a:r>
            <a:r>
              <a:rPr lang="es-ES" sz="1800" dirty="0" smtClean="0">
                <a:solidFill>
                  <a:schemeClr val="tx2"/>
                </a:solidFill>
              </a:rPr>
              <a:t> </a:t>
            </a:r>
            <a:r>
              <a:rPr lang="es-ES" sz="1800" dirty="0" err="1" smtClean="0">
                <a:solidFill>
                  <a:schemeClr val="tx2"/>
                </a:solidFill>
              </a:rPr>
              <a:t>acţiunii</a:t>
            </a:r>
            <a:r>
              <a:rPr lang="es-ES" sz="1800" dirty="0" smtClean="0">
                <a:solidFill>
                  <a:schemeClr val="tx2"/>
                </a:solidFill>
              </a:rPr>
              <a:t> </a:t>
            </a:r>
            <a:r>
              <a:rPr lang="es-ES" sz="1800" dirty="0" err="1" smtClean="0">
                <a:solidFill>
                  <a:schemeClr val="tx2"/>
                </a:solidFill>
              </a:rPr>
              <a:t>factorilor</a:t>
            </a:r>
            <a:r>
              <a:rPr lang="es-ES" sz="1800" dirty="0" smtClean="0">
                <a:solidFill>
                  <a:schemeClr val="tx2"/>
                </a:solidFill>
              </a:rPr>
              <a:t> de </a:t>
            </a:r>
            <a:r>
              <a:rPr lang="es-ES" sz="1800" dirty="0" err="1" smtClean="0">
                <a:solidFill>
                  <a:schemeClr val="tx2"/>
                </a:solidFill>
              </a:rPr>
              <a:t>risc</a:t>
            </a:r>
            <a:r>
              <a:rPr lang="es-ES" sz="1800" dirty="0" smtClean="0">
                <a:solidFill>
                  <a:schemeClr val="tx2"/>
                </a:solidFill>
              </a:rPr>
              <a:t> de accidentare </a:t>
            </a:r>
            <a:r>
              <a:rPr lang="es-ES" sz="1800" dirty="0" err="1" smtClean="0">
                <a:solidFill>
                  <a:schemeClr val="tx2"/>
                </a:solidFill>
              </a:rPr>
              <a:t>şi</a:t>
            </a:r>
            <a:r>
              <a:rPr lang="es-ES" sz="1800" dirty="0" smtClean="0">
                <a:solidFill>
                  <a:schemeClr val="tx2"/>
                </a:solidFill>
              </a:rPr>
              <a:t> </a:t>
            </a:r>
            <a:r>
              <a:rPr lang="es-ES" sz="1800" dirty="0" err="1" smtClean="0">
                <a:solidFill>
                  <a:schemeClr val="tx2"/>
                </a:solidFill>
              </a:rPr>
              <a:t>îmbolnăvire</a:t>
            </a:r>
            <a:r>
              <a:rPr lang="es-ES" sz="1800" dirty="0" smtClean="0">
                <a:solidFill>
                  <a:schemeClr val="tx2"/>
                </a:solidFill>
              </a:rPr>
              <a:t> </a:t>
            </a:r>
            <a:r>
              <a:rPr lang="es-ES" sz="1800" dirty="0" err="1" smtClean="0">
                <a:solidFill>
                  <a:schemeClr val="tx2"/>
                </a:solidFill>
              </a:rPr>
              <a:t>profesională</a:t>
            </a:r>
            <a:r>
              <a:rPr lang="es-ES" sz="1800" dirty="0" smtClean="0">
                <a:solidFill>
                  <a:schemeClr val="tx2"/>
                </a:solidFill>
              </a:rPr>
              <a:t>.</a:t>
            </a:r>
          </a:p>
          <a:p>
            <a:pPr eaLnBrk="1" hangingPunct="1">
              <a:lnSpc>
                <a:spcPct val="80000"/>
              </a:lnSpc>
              <a:buFont typeface="Wingdings" pitchFamily="2" charset="2"/>
              <a:buNone/>
              <a:defRPr/>
            </a:pPr>
            <a:endParaRPr lang="es-ES" sz="1800" dirty="0" smtClean="0">
              <a:solidFill>
                <a:schemeClr val="tx2"/>
              </a:solidFill>
            </a:endParaRPr>
          </a:p>
          <a:p>
            <a:pPr eaLnBrk="1" hangingPunct="1">
              <a:lnSpc>
                <a:spcPct val="80000"/>
              </a:lnSpc>
              <a:defRPr/>
            </a:pPr>
            <a:r>
              <a:rPr lang="en-US" sz="1800" b="1" u="sng" dirty="0" smtClean="0">
                <a:solidFill>
                  <a:schemeClr val="tx2"/>
                </a:solidFill>
              </a:rPr>
              <a:t>Accident de </a:t>
            </a:r>
            <a:r>
              <a:rPr lang="en-US" sz="1800" b="1" u="sng" dirty="0" err="1" smtClean="0">
                <a:solidFill>
                  <a:schemeClr val="tx2"/>
                </a:solidFill>
              </a:rPr>
              <a:t>muncă</a:t>
            </a:r>
            <a:r>
              <a:rPr lang="en-US" sz="1800" b="1" u="sng" dirty="0" smtClean="0">
                <a:solidFill>
                  <a:schemeClr val="tx2"/>
                </a:solidFill>
              </a:rPr>
              <a:t>-</a:t>
            </a:r>
            <a:r>
              <a:rPr lang="es-ES" sz="1800" dirty="0" err="1" smtClean="0">
                <a:solidFill>
                  <a:schemeClr val="tx2"/>
                </a:solidFill>
              </a:rPr>
              <a:t>vătămarea</a:t>
            </a:r>
            <a:r>
              <a:rPr lang="es-ES" sz="1800" dirty="0" smtClean="0">
                <a:solidFill>
                  <a:schemeClr val="tx2"/>
                </a:solidFill>
              </a:rPr>
              <a:t> </a:t>
            </a:r>
            <a:r>
              <a:rPr lang="es-ES" sz="1800" dirty="0" err="1" smtClean="0">
                <a:solidFill>
                  <a:schemeClr val="tx2"/>
                </a:solidFill>
              </a:rPr>
              <a:t>violentă</a:t>
            </a:r>
            <a:r>
              <a:rPr lang="es-ES" sz="1800" dirty="0" smtClean="0">
                <a:solidFill>
                  <a:schemeClr val="tx2"/>
                </a:solidFill>
              </a:rPr>
              <a:t> a </a:t>
            </a:r>
            <a:r>
              <a:rPr lang="es-ES" sz="1800" dirty="0" err="1" smtClean="0">
                <a:solidFill>
                  <a:schemeClr val="tx2"/>
                </a:solidFill>
              </a:rPr>
              <a:t>organismului</a:t>
            </a:r>
            <a:r>
              <a:rPr lang="es-ES" sz="1800" dirty="0" smtClean="0">
                <a:solidFill>
                  <a:schemeClr val="tx2"/>
                </a:solidFill>
              </a:rPr>
              <a:t>, </a:t>
            </a:r>
            <a:r>
              <a:rPr lang="es-ES" sz="1800" dirty="0" err="1" smtClean="0">
                <a:solidFill>
                  <a:schemeClr val="tx2"/>
                </a:solidFill>
              </a:rPr>
              <a:t>precum</a:t>
            </a:r>
            <a:r>
              <a:rPr lang="es-ES" sz="1800" dirty="0" smtClean="0">
                <a:solidFill>
                  <a:schemeClr val="tx2"/>
                </a:solidFill>
              </a:rPr>
              <a:t> </a:t>
            </a:r>
            <a:r>
              <a:rPr lang="es-ES" sz="1800" dirty="0" err="1" smtClean="0">
                <a:solidFill>
                  <a:schemeClr val="tx2"/>
                </a:solidFill>
              </a:rPr>
              <a:t>şi</a:t>
            </a:r>
            <a:r>
              <a:rPr lang="es-ES" sz="1800" dirty="0" smtClean="0">
                <a:solidFill>
                  <a:schemeClr val="tx2"/>
                </a:solidFill>
              </a:rPr>
              <a:t> </a:t>
            </a:r>
            <a:r>
              <a:rPr lang="es-ES" sz="1800" dirty="0" err="1" smtClean="0">
                <a:solidFill>
                  <a:schemeClr val="tx2"/>
                </a:solidFill>
              </a:rPr>
              <a:t>intoxicaţia</a:t>
            </a:r>
            <a:r>
              <a:rPr lang="es-ES" sz="1800" dirty="0" smtClean="0">
                <a:solidFill>
                  <a:schemeClr val="tx2"/>
                </a:solidFill>
              </a:rPr>
              <a:t> </a:t>
            </a:r>
            <a:r>
              <a:rPr lang="es-ES" sz="1800" dirty="0" err="1" smtClean="0">
                <a:solidFill>
                  <a:schemeClr val="tx2"/>
                </a:solidFill>
              </a:rPr>
              <a:t>acută</a:t>
            </a:r>
            <a:r>
              <a:rPr lang="es-ES" sz="1800" dirty="0" smtClean="0">
                <a:solidFill>
                  <a:schemeClr val="tx2"/>
                </a:solidFill>
              </a:rPr>
              <a:t> </a:t>
            </a:r>
            <a:r>
              <a:rPr lang="es-ES" sz="1800" dirty="0" err="1" smtClean="0">
                <a:solidFill>
                  <a:schemeClr val="tx2"/>
                </a:solidFill>
              </a:rPr>
              <a:t>profesională</a:t>
            </a:r>
            <a:r>
              <a:rPr lang="es-ES" sz="1800" dirty="0" smtClean="0">
                <a:solidFill>
                  <a:schemeClr val="tx2"/>
                </a:solidFill>
              </a:rPr>
              <a:t>, </a:t>
            </a:r>
            <a:r>
              <a:rPr lang="es-ES" sz="1800" dirty="0" err="1" smtClean="0">
                <a:solidFill>
                  <a:schemeClr val="tx2"/>
                </a:solidFill>
              </a:rPr>
              <a:t>care</a:t>
            </a:r>
            <a:r>
              <a:rPr lang="es-ES" sz="1800" dirty="0" smtClean="0">
                <a:solidFill>
                  <a:schemeClr val="tx2"/>
                </a:solidFill>
              </a:rPr>
              <a:t> </a:t>
            </a:r>
            <a:r>
              <a:rPr lang="es-ES" sz="1800" dirty="0" err="1" smtClean="0">
                <a:solidFill>
                  <a:schemeClr val="tx2"/>
                </a:solidFill>
              </a:rPr>
              <a:t>au</a:t>
            </a:r>
            <a:r>
              <a:rPr lang="es-ES" sz="1800" dirty="0" smtClean="0">
                <a:solidFill>
                  <a:schemeClr val="tx2"/>
                </a:solidFill>
              </a:rPr>
              <a:t> </a:t>
            </a:r>
            <a:r>
              <a:rPr lang="es-ES" sz="1800" dirty="0" err="1" smtClean="0">
                <a:solidFill>
                  <a:schemeClr val="tx2"/>
                </a:solidFill>
              </a:rPr>
              <a:t>loc</a:t>
            </a:r>
            <a:r>
              <a:rPr lang="es-ES" sz="1800" dirty="0" smtClean="0">
                <a:solidFill>
                  <a:schemeClr val="tx2"/>
                </a:solidFill>
              </a:rPr>
              <a:t> </a:t>
            </a:r>
            <a:r>
              <a:rPr lang="es-ES" sz="1800" dirty="0" err="1" smtClean="0">
                <a:solidFill>
                  <a:schemeClr val="tx2"/>
                </a:solidFill>
              </a:rPr>
              <a:t>în</a:t>
            </a:r>
            <a:r>
              <a:rPr lang="es-ES" sz="1800" dirty="0" smtClean="0">
                <a:solidFill>
                  <a:schemeClr val="tx2"/>
                </a:solidFill>
              </a:rPr>
              <a:t> </a:t>
            </a:r>
            <a:r>
              <a:rPr lang="es-ES" sz="1800" dirty="0" err="1" smtClean="0">
                <a:solidFill>
                  <a:schemeClr val="tx2"/>
                </a:solidFill>
              </a:rPr>
              <a:t>timpul</a:t>
            </a:r>
            <a:r>
              <a:rPr lang="es-ES" sz="1800" dirty="0" smtClean="0">
                <a:solidFill>
                  <a:schemeClr val="tx2"/>
                </a:solidFill>
              </a:rPr>
              <a:t> </a:t>
            </a:r>
            <a:r>
              <a:rPr lang="es-ES" sz="1800" dirty="0" err="1" smtClean="0">
                <a:solidFill>
                  <a:schemeClr val="tx2"/>
                </a:solidFill>
              </a:rPr>
              <a:t>procesului</a:t>
            </a:r>
            <a:r>
              <a:rPr lang="es-ES" sz="1800" dirty="0" smtClean="0">
                <a:solidFill>
                  <a:schemeClr val="tx2"/>
                </a:solidFill>
              </a:rPr>
              <a:t> de </a:t>
            </a:r>
            <a:r>
              <a:rPr lang="es-ES" sz="1800" dirty="0" err="1" smtClean="0">
                <a:solidFill>
                  <a:schemeClr val="tx2"/>
                </a:solidFill>
              </a:rPr>
              <a:t>muncă</a:t>
            </a:r>
            <a:r>
              <a:rPr lang="es-ES" sz="1800" dirty="0" smtClean="0">
                <a:solidFill>
                  <a:schemeClr val="tx2"/>
                </a:solidFill>
              </a:rPr>
              <a:t> </a:t>
            </a:r>
            <a:r>
              <a:rPr lang="es-ES" sz="1800" dirty="0" err="1" smtClean="0">
                <a:solidFill>
                  <a:schemeClr val="tx2"/>
                </a:solidFill>
              </a:rPr>
              <a:t>sau</a:t>
            </a:r>
            <a:r>
              <a:rPr lang="es-ES" sz="1800" dirty="0" smtClean="0">
                <a:solidFill>
                  <a:schemeClr val="tx2"/>
                </a:solidFill>
              </a:rPr>
              <a:t> </a:t>
            </a:r>
            <a:r>
              <a:rPr lang="es-ES" sz="1800" dirty="0" err="1" smtClean="0">
                <a:solidFill>
                  <a:schemeClr val="tx2"/>
                </a:solidFill>
              </a:rPr>
              <a:t>în</a:t>
            </a:r>
            <a:r>
              <a:rPr lang="es-ES" sz="1800" dirty="0" smtClean="0">
                <a:solidFill>
                  <a:schemeClr val="tx2"/>
                </a:solidFill>
              </a:rPr>
              <a:t> </a:t>
            </a:r>
            <a:r>
              <a:rPr lang="es-ES" sz="1800" dirty="0" err="1" smtClean="0">
                <a:solidFill>
                  <a:schemeClr val="tx2"/>
                </a:solidFill>
              </a:rPr>
              <a:t>îndeplinirea</a:t>
            </a:r>
            <a:r>
              <a:rPr lang="es-ES" sz="1800" dirty="0" smtClean="0">
                <a:solidFill>
                  <a:schemeClr val="tx2"/>
                </a:solidFill>
              </a:rPr>
              <a:t> </a:t>
            </a:r>
            <a:r>
              <a:rPr lang="es-ES" sz="1800" dirty="0" err="1" smtClean="0">
                <a:solidFill>
                  <a:schemeClr val="tx2"/>
                </a:solidFill>
              </a:rPr>
              <a:t>îndatoririlor</a:t>
            </a:r>
            <a:r>
              <a:rPr lang="es-ES" sz="1800" dirty="0" smtClean="0">
                <a:solidFill>
                  <a:schemeClr val="tx2"/>
                </a:solidFill>
              </a:rPr>
              <a:t> de </a:t>
            </a:r>
            <a:r>
              <a:rPr lang="es-ES" sz="1800" dirty="0" err="1" smtClean="0">
                <a:solidFill>
                  <a:schemeClr val="tx2"/>
                </a:solidFill>
              </a:rPr>
              <a:t>serviciu</a:t>
            </a:r>
            <a:r>
              <a:rPr lang="es-ES" sz="1800" dirty="0" smtClean="0">
                <a:solidFill>
                  <a:schemeClr val="tx2"/>
                </a:solidFill>
              </a:rPr>
              <a:t>, </a:t>
            </a:r>
            <a:r>
              <a:rPr lang="es-ES" sz="1800" dirty="0" err="1" smtClean="0">
                <a:solidFill>
                  <a:schemeClr val="tx2"/>
                </a:solidFill>
              </a:rPr>
              <a:t>indiferent</a:t>
            </a:r>
            <a:r>
              <a:rPr lang="es-ES" sz="1800" dirty="0" smtClean="0">
                <a:solidFill>
                  <a:schemeClr val="tx2"/>
                </a:solidFill>
              </a:rPr>
              <a:t> de natura </a:t>
            </a:r>
            <a:r>
              <a:rPr lang="es-ES" sz="1800" dirty="0" err="1" smtClean="0">
                <a:solidFill>
                  <a:schemeClr val="tx2"/>
                </a:solidFill>
              </a:rPr>
              <a:t>juridică</a:t>
            </a:r>
            <a:r>
              <a:rPr lang="es-ES" sz="1800" dirty="0" smtClean="0">
                <a:solidFill>
                  <a:schemeClr val="tx2"/>
                </a:solidFill>
              </a:rPr>
              <a:t> a </a:t>
            </a:r>
            <a:r>
              <a:rPr lang="es-ES" sz="1800" dirty="0" err="1" smtClean="0">
                <a:solidFill>
                  <a:schemeClr val="tx2"/>
                </a:solidFill>
              </a:rPr>
              <a:t>contractului</a:t>
            </a:r>
            <a:r>
              <a:rPr lang="es-ES" sz="1800" dirty="0" smtClean="0">
                <a:solidFill>
                  <a:schemeClr val="tx2"/>
                </a:solidFill>
              </a:rPr>
              <a:t> </a:t>
            </a:r>
            <a:r>
              <a:rPr lang="es-ES" sz="1800" dirty="0" err="1" smtClean="0">
                <a:solidFill>
                  <a:schemeClr val="tx2"/>
                </a:solidFill>
              </a:rPr>
              <a:t>în</a:t>
            </a:r>
            <a:r>
              <a:rPr lang="es-ES" sz="1800" dirty="0" smtClean="0">
                <a:solidFill>
                  <a:schemeClr val="tx2"/>
                </a:solidFill>
              </a:rPr>
              <a:t> baza </a:t>
            </a:r>
            <a:r>
              <a:rPr lang="es-ES" sz="1800" dirty="0" err="1" smtClean="0">
                <a:solidFill>
                  <a:schemeClr val="tx2"/>
                </a:solidFill>
              </a:rPr>
              <a:t>căruia</a:t>
            </a:r>
            <a:r>
              <a:rPr lang="es-ES" sz="1800" dirty="0" smtClean="0">
                <a:solidFill>
                  <a:schemeClr val="tx2"/>
                </a:solidFill>
              </a:rPr>
              <a:t> se </a:t>
            </a:r>
            <a:r>
              <a:rPr lang="es-ES" sz="1800" dirty="0" err="1" smtClean="0">
                <a:solidFill>
                  <a:schemeClr val="tx2"/>
                </a:solidFill>
              </a:rPr>
              <a:t>desfăşoară</a:t>
            </a:r>
            <a:r>
              <a:rPr lang="es-ES" sz="1800" dirty="0" smtClean="0">
                <a:solidFill>
                  <a:schemeClr val="tx2"/>
                </a:solidFill>
              </a:rPr>
              <a:t> </a:t>
            </a:r>
            <a:r>
              <a:rPr lang="es-ES" sz="1800" dirty="0" err="1" smtClean="0">
                <a:solidFill>
                  <a:schemeClr val="tx2"/>
                </a:solidFill>
              </a:rPr>
              <a:t>activitatea</a:t>
            </a:r>
            <a:r>
              <a:rPr lang="es-ES" sz="1800" dirty="0" smtClean="0">
                <a:solidFill>
                  <a:schemeClr val="tx2"/>
                </a:solidFill>
              </a:rPr>
              <a:t> </a:t>
            </a:r>
            <a:r>
              <a:rPr lang="es-ES" sz="1800" dirty="0" err="1" smtClean="0">
                <a:solidFill>
                  <a:schemeClr val="tx2"/>
                </a:solidFill>
              </a:rPr>
              <a:t>şi</a:t>
            </a:r>
            <a:r>
              <a:rPr lang="es-ES" sz="1800" dirty="0" smtClean="0">
                <a:solidFill>
                  <a:schemeClr val="tx2"/>
                </a:solidFill>
              </a:rPr>
              <a:t> </a:t>
            </a:r>
            <a:r>
              <a:rPr lang="es-ES" sz="1800" dirty="0" err="1" smtClean="0">
                <a:solidFill>
                  <a:schemeClr val="tx2"/>
                </a:solidFill>
              </a:rPr>
              <a:t>care</a:t>
            </a:r>
            <a:r>
              <a:rPr lang="es-ES" sz="1800" dirty="0" smtClean="0">
                <a:solidFill>
                  <a:schemeClr val="tx2"/>
                </a:solidFill>
              </a:rPr>
              <a:t> </a:t>
            </a:r>
            <a:r>
              <a:rPr lang="es-ES" sz="1800" dirty="0" err="1" smtClean="0">
                <a:solidFill>
                  <a:schemeClr val="tx2"/>
                </a:solidFill>
              </a:rPr>
              <a:t>provoacă</a:t>
            </a:r>
            <a:r>
              <a:rPr lang="es-ES" sz="1800" dirty="0" smtClean="0">
                <a:solidFill>
                  <a:schemeClr val="tx2"/>
                </a:solidFill>
              </a:rPr>
              <a:t> </a:t>
            </a:r>
            <a:r>
              <a:rPr lang="es-ES" sz="1800" dirty="0" err="1" smtClean="0">
                <a:solidFill>
                  <a:schemeClr val="tx2"/>
                </a:solidFill>
              </a:rPr>
              <a:t>incapacitate</a:t>
            </a:r>
            <a:r>
              <a:rPr lang="es-ES" sz="1800" dirty="0" smtClean="0">
                <a:solidFill>
                  <a:schemeClr val="tx2"/>
                </a:solidFill>
              </a:rPr>
              <a:t> </a:t>
            </a:r>
            <a:r>
              <a:rPr lang="es-ES" sz="1800" dirty="0" err="1" smtClean="0">
                <a:solidFill>
                  <a:schemeClr val="tx2"/>
                </a:solidFill>
              </a:rPr>
              <a:t>temporară</a:t>
            </a:r>
            <a:r>
              <a:rPr lang="es-ES" sz="1800" dirty="0" smtClean="0">
                <a:solidFill>
                  <a:schemeClr val="tx2"/>
                </a:solidFill>
              </a:rPr>
              <a:t> de </a:t>
            </a:r>
            <a:r>
              <a:rPr lang="es-ES" sz="1800" dirty="0" err="1" smtClean="0">
                <a:solidFill>
                  <a:schemeClr val="tx2"/>
                </a:solidFill>
              </a:rPr>
              <a:t>muncă</a:t>
            </a:r>
            <a:r>
              <a:rPr lang="es-ES" sz="1800" dirty="0" smtClean="0">
                <a:solidFill>
                  <a:schemeClr val="tx2"/>
                </a:solidFill>
              </a:rPr>
              <a:t> de </a:t>
            </a:r>
            <a:r>
              <a:rPr lang="es-ES" sz="1800" dirty="0" err="1" smtClean="0">
                <a:solidFill>
                  <a:schemeClr val="tx2"/>
                </a:solidFill>
              </a:rPr>
              <a:t>cel</a:t>
            </a:r>
            <a:r>
              <a:rPr lang="es-ES" sz="1800" dirty="0" smtClean="0">
                <a:solidFill>
                  <a:schemeClr val="tx2"/>
                </a:solidFill>
              </a:rPr>
              <a:t> </a:t>
            </a:r>
            <a:r>
              <a:rPr lang="es-ES" sz="1800" dirty="0" err="1" smtClean="0">
                <a:solidFill>
                  <a:schemeClr val="tx2"/>
                </a:solidFill>
              </a:rPr>
              <a:t>puţin</a:t>
            </a:r>
            <a:r>
              <a:rPr lang="es-ES" sz="1800" dirty="0" smtClean="0">
                <a:solidFill>
                  <a:schemeClr val="tx2"/>
                </a:solidFill>
              </a:rPr>
              <a:t> 3 </a:t>
            </a:r>
            <a:r>
              <a:rPr lang="es-ES" sz="1800" dirty="0" err="1" smtClean="0">
                <a:solidFill>
                  <a:schemeClr val="tx2"/>
                </a:solidFill>
              </a:rPr>
              <a:t>zile</a:t>
            </a:r>
            <a:r>
              <a:rPr lang="es-ES" sz="1800" dirty="0" smtClean="0">
                <a:solidFill>
                  <a:schemeClr val="tx2"/>
                </a:solidFill>
              </a:rPr>
              <a:t>, </a:t>
            </a:r>
            <a:r>
              <a:rPr lang="es-ES" sz="1800" dirty="0" err="1" smtClean="0">
                <a:solidFill>
                  <a:schemeClr val="tx2"/>
                </a:solidFill>
              </a:rPr>
              <a:t>invaliditate</a:t>
            </a:r>
            <a:r>
              <a:rPr lang="es-ES" sz="1800" dirty="0" smtClean="0">
                <a:solidFill>
                  <a:schemeClr val="tx2"/>
                </a:solidFill>
              </a:rPr>
              <a:t> ori </a:t>
            </a:r>
            <a:r>
              <a:rPr lang="es-ES" sz="1800" dirty="0" err="1" smtClean="0">
                <a:solidFill>
                  <a:schemeClr val="tx2"/>
                </a:solidFill>
              </a:rPr>
              <a:t>deces</a:t>
            </a:r>
            <a:r>
              <a:rPr lang="es-ES" sz="1800" dirty="0" smtClean="0">
                <a:solidFill>
                  <a:schemeClr val="tx2"/>
                </a:solidFill>
              </a:rPr>
              <a:t>.</a:t>
            </a:r>
          </a:p>
          <a:p>
            <a:pPr eaLnBrk="1" hangingPunct="1">
              <a:lnSpc>
                <a:spcPct val="80000"/>
              </a:lnSpc>
              <a:defRPr/>
            </a:pPr>
            <a:endParaRPr lang="en-US" sz="18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ssolve">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dissolve">
                                      <p:cBhvr>
                                        <p:cTn id="12" dur="500"/>
                                        <p:tgtEl>
                                          <p:spTgt spid="337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dissolve">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Effect transition="in" filter="dissolve">
                                      <p:cBhvr>
                                        <p:cTn id="22"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s-ES" sz="3200" b="1" smtClean="0"/>
              <a:t>PRIM AJUTOR DE BAZĂ</a:t>
            </a:r>
            <a:r>
              <a:rPr lang="es-ES" smtClean="0"/>
              <a:t> </a:t>
            </a:r>
            <a:endParaRPr lang="en-US" smtClean="0"/>
          </a:p>
        </p:txBody>
      </p:sp>
      <p:sp>
        <p:nvSpPr>
          <p:cNvPr id="86019" name="Rectangle 3"/>
          <p:cNvSpPr>
            <a:spLocks noGrp="1" noChangeArrowheads="1"/>
          </p:cNvSpPr>
          <p:nvPr>
            <p:ph type="body" idx="1"/>
          </p:nvPr>
        </p:nvSpPr>
        <p:spPr/>
        <p:txBody>
          <a:bodyPr/>
          <a:lstStyle/>
          <a:p>
            <a:pPr marL="508000" indent="-508000" eaLnBrk="1" hangingPunct="1">
              <a:lnSpc>
                <a:spcPct val="80000"/>
              </a:lnSpc>
              <a:buFont typeface="Wingdings" pitchFamily="2" charset="2"/>
              <a:buAutoNum type="romanUcPeriod"/>
              <a:defRPr/>
            </a:pPr>
            <a:r>
              <a:rPr lang="es-ES" sz="2000" b="1" u="sng" smtClean="0"/>
              <a:t>VICTIMA NU RESPIRĂ ŞI NU ARE PULS</a:t>
            </a:r>
            <a:r>
              <a:rPr lang="es-ES" sz="2000" b="1" smtClean="0"/>
              <a:t>.</a:t>
            </a:r>
          </a:p>
          <a:p>
            <a:pPr marL="508000" indent="-508000" eaLnBrk="1" hangingPunct="1">
              <a:lnSpc>
                <a:spcPct val="80000"/>
              </a:lnSpc>
              <a:buFont typeface="Wingdings" pitchFamily="2" charset="2"/>
              <a:buNone/>
              <a:defRPr/>
            </a:pPr>
            <a:endParaRPr lang="es-ES" sz="2000" b="1" smtClean="0"/>
          </a:p>
          <a:p>
            <a:pPr marL="508000" indent="-508000" eaLnBrk="1" hangingPunct="1">
              <a:lnSpc>
                <a:spcPct val="80000"/>
              </a:lnSpc>
              <a:defRPr/>
            </a:pPr>
            <a:r>
              <a:rPr lang="ro-RO" sz="2000" b="1" smtClean="0"/>
              <a:t>Primul gest în aceasta situaţie este anuntarea la 112 după care începem resuscitarea cardio-pulmonară. Dacă victima nu respiră, nu are puls</a:t>
            </a:r>
            <a:r>
              <a:rPr lang="en-US" sz="2000" b="1" smtClean="0"/>
              <a:t>, se</a:t>
            </a:r>
            <a:r>
              <a:rPr lang="ro-RO" sz="2000" b="1" smtClean="0"/>
              <a:t> începe ventilaţia artificială şi compresiunile toracice. Ele se execută succesiv.</a:t>
            </a:r>
            <a:endParaRPr lang="es-ES" sz="2000" b="1" smtClean="0"/>
          </a:p>
          <a:p>
            <a:pPr marL="508000" indent="-508000" eaLnBrk="1" hangingPunct="1">
              <a:lnSpc>
                <a:spcPct val="80000"/>
              </a:lnSpc>
              <a:defRPr/>
            </a:pPr>
            <a:r>
              <a:rPr lang="es-ES" sz="2000" b="1" smtClean="0"/>
              <a:t>În cazul în care sunteţi singurul salvator, raportul ventilaţie masaj cardiac trebuie să fie de 2:15, acest lucru repetându-se timp de un minut; </a:t>
            </a:r>
          </a:p>
          <a:p>
            <a:pPr marL="508000" indent="-508000" eaLnBrk="1" hangingPunct="1">
              <a:lnSpc>
                <a:spcPct val="80000"/>
              </a:lnSpc>
              <a:defRPr/>
            </a:pPr>
            <a:r>
              <a:rPr lang="es-ES" sz="2000" b="1" smtClean="0"/>
              <a:t>În cazul în care sunteţi doi salvatori, acest raport trebuie sa fie de 1:5. Se execută 10 cicluri după care se face reevaluarea pacientului.</a:t>
            </a:r>
          </a:p>
          <a:p>
            <a:pPr marL="508000" indent="-508000" eaLnBrk="1" hangingPunct="1">
              <a:lnSpc>
                <a:spcPct val="80000"/>
              </a:lnSpc>
              <a:defRPr/>
            </a:pPr>
            <a:r>
              <a:rPr lang="es-ES" sz="2000" b="1" smtClean="0"/>
              <a:t>	Fiecare ciclu se începe cu ventilaţia artificială şi se termină cu ventilaţie.</a:t>
            </a:r>
            <a:endParaRPr lang="en-US" sz="20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500" fill="hold"/>
                                        <p:tgtEl>
                                          <p:spTgt spid="86018"/>
                                        </p:tgtEl>
                                        <p:attrNameLst>
                                          <p:attrName>ppt_w</p:attrName>
                                        </p:attrNameLst>
                                      </p:cBhvr>
                                      <p:tavLst>
                                        <p:tav tm="0">
                                          <p:val>
                                            <p:fltVal val="0"/>
                                          </p:val>
                                        </p:tav>
                                        <p:tav tm="100000">
                                          <p:val>
                                            <p:strVal val="#ppt_w"/>
                                          </p:val>
                                        </p:tav>
                                      </p:tavLst>
                                    </p:anim>
                                    <p:anim calcmode="lin" valueType="num">
                                      <p:cBhvr>
                                        <p:cTn id="8" dur="500" fill="hold"/>
                                        <p:tgtEl>
                                          <p:spTgt spid="86018"/>
                                        </p:tgtEl>
                                        <p:attrNameLst>
                                          <p:attrName>ppt_h</p:attrName>
                                        </p:attrNameLst>
                                      </p:cBhvr>
                                      <p:tavLst>
                                        <p:tav tm="0">
                                          <p:val>
                                            <p:fltVal val="0"/>
                                          </p:val>
                                        </p:tav>
                                        <p:tav tm="100000">
                                          <p:val>
                                            <p:strVal val="#ppt_h"/>
                                          </p:val>
                                        </p:tav>
                                      </p:tavLst>
                                    </p:anim>
                                    <p:animEffect transition="in" filter="fade">
                                      <p:cBhvr>
                                        <p:cTn id="9" dur="500"/>
                                        <p:tgtEl>
                                          <p:spTgt spid="860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6019">
                                            <p:txEl>
                                              <p:pRg st="0" end="0"/>
                                            </p:txEl>
                                          </p:spTgt>
                                        </p:tgtEl>
                                        <p:attrNameLst>
                                          <p:attrName>style.visibility</p:attrName>
                                        </p:attrNameLst>
                                      </p:cBhvr>
                                      <p:to>
                                        <p:strVal val="visible"/>
                                      </p:to>
                                    </p:set>
                                    <p:animEffect transition="in" filter="fade">
                                      <p:cBhvr>
                                        <p:cTn id="14" dur="1000">
                                          <p:stCondLst>
                                            <p:cond delay="0"/>
                                          </p:stCondLst>
                                        </p:cTn>
                                        <p:tgtEl>
                                          <p:spTgt spid="8601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Effect transition="in" filter="fade">
                                      <p:cBhvr>
                                        <p:cTn id="19" dur="1000">
                                          <p:stCondLst>
                                            <p:cond delay="0"/>
                                          </p:stCondLst>
                                        </p:cTn>
                                        <p:tgtEl>
                                          <p:spTgt spid="8601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6019">
                                            <p:txEl>
                                              <p:pRg st="3" end="3"/>
                                            </p:txEl>
                                          </p:spTgt>
                                        </p:tgtEl>
                                        <p:attrNameLst>
                                          <p:attrName>style.visibility</p:attrName>
                                        </p:attrNameLst>
                                      </p:cBhvr>
                                      <p:to>
                                        <p:strVal val="visible"/>
                                      </p:to>
                                    </p:set>
                                    <p:animEffect transition="in" filter="fade">
                                      <p:cBhvr>
                                        <p:cTn id="24" dur="1000">
                                          <p:stCondLst>
                                            <p:cond delay="0"/>
                                          </p:stCondLst>
                                        </p:cTn>
                                        <p:tgtEl>
                                          <p:spTgt spid="8601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6019">
                                            <p:txEl>
                                              <p:pRg st="4" end="4"/>
                                            </p:txEl>
                                          </p:spTgt>
                                        </p:tgtEl>
                                        <p:attrNameLst>
                                          <p:attrName>style.visibility</p:attrName>
                                        </p:attrNameLst>
                                      </p:cBhvr>
                                      <p:to>
                                        <p:strVal val="visible"/>
                                      </p:to>
                                    </p:set>
                                    <p:animEffect transition="in" filter="fade">
                                      <p:cBhvr>
                                        <p:cTn id="29" dur="1000">
                                          <p:stCondLst>
                                            <p:cond delay="0"/>
                                          </p:stCondLst>
                                        </p:cTn>
                                        <p:tgtEl>
                                          <p:spTgt spid="86019">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6019">
                                            <p:txEl>
                                              <p:pRg st="5" end="5"/>
                                            </p:txEl>
                                          </p:spTgt>
                                        </p:tgtEl>
                                        <p:attrNameLst>
                                          <p:attrName>style.visibility</p:attrName>
                                        </p:attrNameLst>
                                      </p:cBhvr>
                                      <p:to>
                                        <p:strVal val="visible"/>
                                      </p:to>
                                    </p:set>
                                    <p:animEffect transition="in" filter="fade">
                                      <p:cBhvr>
                                        <p:cTn id="34" dur="1000">
                                          <p:stCondLst>
                                            <p:cond delay="0"/>
                                          </p:stCondLst>
                                        </p:cTn>
                                        <p:tgtEl>
                                          <p:spTgt spid="860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158750"/>
            <a:ext cx="8229600" cy="603250"/>
          </a:xfrm>
        </p:spPr>
        <p:txBody>
          <a:bodyPr/>
          <a:lstStyle/>
          <a:p>
            <a:pPr eaLnBrk="1" hangingPunct="1">
              <a:defRPr/>
            </a:pPr>
            <a:r>
              <a:rPr lang="es-ES" sz="2400" b="1" u="sng" smtClean="0"/>
              <a:t>Tehnica ventilatiei artificiale</a:t>
            </a:r>
            <a:r>
              <a:rPr lang="en-US" sz="4000" smtClean="0"/>
              <a:t> </a:t>
            </a:r>
          </a:p>
        </p:txBody>
      </p:sp>
      <p:sp>
        <p:nvSpPr>
          <p:cNvPr id="87044" name="Rectangle 4"/>
          <p:cNvSpPr>
            <a:spLocks noGrp="1" noChangeArrowheads="1"/>
          </p:cNvSpPr>
          <p:nvPr>
            <p:ph type="body" sz="half" idx="1"/>
          </p:nvPr>
        </p:nvSpPr>
        <p:spPr>
          <a:xfrm>
            <a:off x="457200" y="838200"/>
            <a:ext cx="4495800" cy="5292725"/>
          </a:xfrm>
        </p:spPr>
        <p:txBody>
          <a:bodyPr/>
          <a:lstStyle/>
          <a:p>
            <a:pPr eaLnBrk="1" hangingPunct="1">
              <a:lnSpc>
                <a:spcPct val="80000"/>
              </a:lnSpc>
              <a:defRPr/>
            </a:pPr>
            <a:r>
              <a:rPr lang="es-ES" sz="1800" smtClean="0"/>
              <a:t>Îngenuncheaţi lânga pacient. Cu capul victimei în hiperextensie se menţine gura uşor întredeschisă cu o mână, în timp ce cu cealaltă se susţine fruntea şi se pensează nasul. Se inspiră profund aer.</a:t>
            </a:r>
          </a:p>
          <a:p>
            <a:pPr eaLnBrk="1" hangingPunct="1">
              <a:lnSpc>
                <a:spcPct val="80000"/>
              </a:lnSpc>
              <a:defRPr/>
            </a:pPr>
            <a:r>
              <a:rPr lang="es-ES" sz="1800" smtClean="0"/>
              <a:t>Se aşează etanş gura pe gura victimei, şi se insuflă aer timp de 2-3 secunde. În acelaşi timp se verifică dacă toracele se ridică atunci când insuflăm.</a:t>
            </a:r>
            <a:endParaRPr lang="en-US" sz="1800" smtClean="0"/>
          </a:p>
          <a:p>
            <a:pPr eaLnBrk="1" hangingPunct="1">
              <a:lnSpc>
                <a:spcPct val="80000"/>
              </a:lnSpc>
              <a:defRPr/>
            </a:pPr>
            <a:r>
              <a:rPr lang="es-ES" sz="1800" smtClean="0"/>
              <a:t>Fiecare respiraţie trebuie să fie suficient de puternică astfel încât toracele să se ridice. Ţineţi capul în hiperextensie cu barbia ridicată îndepărtând gura de la gura victimei şi lăsaţi ca toracele pacientului să revină. Volumul de aer pe care îl insuflăm este mai important decât ritmul în care îl administrăm.</a:t>
            </a:r>
            <a:endParaRPr lang="en-US" sz="1800" smtClean="0"/>
          </a:p>
        </p:txBody>
      </p:sp>
      <p:pic>
        <p:nvPicPr>
          <p:cNvPr id="37892" name="Picture 6" descr="010"/>
          <p:cNvPicPr>
            <a:picLocks noGrp="1" noChangeAspect="1" noChangeArrowheads="1"/>
          </p:cNvPicPr>
          <p:nvPr>
            <p:ph sz="half" idx="2"/>
          </p:nvPr>
        </p:nvPicPr>
        <p:blipFill>
          <a:blip r:embed="rId2"/>
          <a:srcRect/>
          <a:stretch>
            <a:fillRect/>
          </a:stretch>
        </p:blipFill>
        <p:spPr>
          <a:xfrm>
            <a:off x="5105400" y="838200"/>
            <a:ext cx="3657600" cy="2438400"/>
          </a:xfrm>
          <a:noFill/>
        </p:spPr>
      </p:pic>
      <p:pic>
        <p:nvPicPr>
          <p:cNvPr id="37893" name="Picture 7" descr="012"/>
          <p:cNvPicPr>
            <a:picLocks noChangeAspect="1" noChangeArrowheads="1"/>
          </p:cNvPicPr>
          <p:nvPr/>
        </p:nvPicPr>
        <p:blipFill>
          <a:blip r:embed="rId3"/>
          <a:srcRect/>
          <a:stretch>
            <a:fillRect/>
          </a:stretch>
        </p:blipFill>
        <p:spPr bwMode="auto">
          <a:xfrm>
            <a:off x="5105400" y="3862388"/>
            <a:ext cx="3657600" cy="2119312"/>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p:cTn id="7" dur="1000" fill="hold"/>
                                        <p:tgtEl>
                                          <p:spTgt spid="87042"/>
                                        </p:tgtEl>
                                        <p:attrNameLst>
                                          <p:attrName>ppt_w</p:attrName>
                                        </p:attrNameLst>
                                      </p:cBhvr>
                                      <p:tavLst>
                                        <p:tav tm="0">
                                          <p:val>
                                            <p:strVal val="#ppt_w+.3"/>
                                          </p:val>
                                        </p:tav>
                                        <p:tav tm="100000">
                                          <p:val>
                                            <p:strVal val="#ppt_w"/>
                                          </p:val>
                                        </p:tav>
                                      </p:tavLst>
                                    </p:anim>
                                    <p:anim calcmode="lin" valueType="num">
                                      <p:cBhvr>
                                        <p:cTn id="8" dur="1000" fill="hold"/>
                                        <p:tgtEl>
                                          <p:spTgt spid="87042"/>
                                        </p:tgtEl>
                                        <p:attrNameLst>
                                          <p:attrName>ppt_h</p:attrName>
                                        </p:attrNameLst>
                                      </p:cBhvr>
                                      <p:tavLst>
                                        <p:tav tm="0">
                                          <p:val>
                                            <p:strVal val="#ppt_h"/>
                                          </p:val>
                                        </p:tav>
                                        <p:tav tm="100000">
                                          <p:val>
                                            <p:strVal val="#ppt_h"/>
                                          </p:val>
                                        </p:tav>
                                      </p:tavLst>
                                    </p:anim>
                                    <p:animEffect transition="in" filter="fade">
                                      <p:cBhvr>
                                        <p:cTn id="9" dur="1000"/>
                                        <p:tgtEl>
                                          <p:spTgt spid="8704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87044">
                                            <p:txEl>
                                              <p:pRg st="0" end="0"/>
                                            </p:txEl>
                                          </p:spTgt>
                                        </p:tgtEl>
                                        <p:attrNameLst>
                                          <p:attrName>style.visibility</p:attrName>
                                        </p:attrNameLst>
                                      </p:cBhvr>
                                      <p:to>
                                        <p:strVal val="visible"/>
                                      </p:to>
                                    </p:set>
                                    <p:anim calcmode="lin" valueType="num">
                                      <p:cBhvr>
                                        <p:cTn id="14" dur="1000" fill="hold"/>
                                        <p:tgtEl>
                                          <p:spTgt spid="87044">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8704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704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87044">
                                            <p:txEl>
                                              <p:pRg st="1" end="1"/>
                                            </p:txEl>
                                          </p:spTgt>
                                        </p:tgtEl>
                                        <p:attrNameLst>
                                          <p:attrName>style.visibility</p:attrName>
                                        </p:attrNameLst>
                                      </p:cBhvr>
                                      <p:to>
                                        <p:strVal val="visible"/>
                                      </p:to>
                                    </p:set>
                                    <p:anim calcmode="lin" valueType="num">
                                      <p:cBhvr>
                                        <p:cTn id="21" dur="1000" fill="hold"/>
                                        <p:tgtEl>
                                          <p:spTgt spid="87044">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87044">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8704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87044">
                                            <p:txEl>
                                              <p:pRg st="2" end="2"/>
                                            </p:txEl>
                                          </p:spTgt>
                                        </p:tgtEl>
                                        <p:attrNameLst>
                                          <p:attrName>style.visibility</p:attrName>
                                        </p:attrNameLst>
                                      </p:cBhvr>
                                      <p:to>
                                        <p:strVal val="visible"/>
                                      </p:to>
                                    </p:set>
                                    <p:anim calcmode="lin" valueType="num">
                                      <p:cBhvr>
                                        <p:cTn id="28" dur="1000" fill="hold"/>
                                        <p:tgtEl>
                                          <p:spTgt spid="87044">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87044">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870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a:xfrm>
            <a:off x="457200" y="158750"/>
            <a:ext cx="8229600" cy="527050"/>
          </a:xfrm>
        </p:spPr>
        <p:txBody>
          <a:bodyPr/>
          <a:lstStyle/>
          <a:p>
            <a:pPr eaLnBrk="1" hangingPunct="1">
              <a:defRPr/>
            </a:pPr>
            <a:r>
              <a:rPr lang="es-ES" sz="2800" b="1" u="sng" smtClean="0"/>
              <a:t>Tehnica masajului cardiac extern</a:t>
            </a:r>
            <a:endParaRPr lang="en-US" sz="2800" b="1" u="sng" smtClean="0"/>
          </a:p>
        </p:txBody>
      </p:sp>
      <p:sp>
        <p:nvSpPr>
          <p:cNvPr id="89093" name="Rectangle 5"/>
          <p:cNvSpPr>
            <a:spLocks noGrp="1" noChangeArrowheads="1"/>
          </p:cNvSpPr>
          <p:nvPr>
            <p:ph type="body" sz="half" idx="1"/>
          </p:nvPr>
        </p:nvSpPr>
        <p:spPr>
          <a:xfrm>
            <a:off x="152400" y="838200"/>
            <a:ext cx="4191000" cy="5292725"/>
          </a:xfrm>
        </p:spPr>
        <p:txBody>
          <a:bodyPr/>
          <a:lstStyle/>
          <a:p>
            <a:pPr eaLnBrk="1" hangingPunct="1">
              <a:lnSpc>
                <a:spcPct val="80000"/>
              </a:lnSpc>
              <a:defRPr/>
            </a:pPr>
            <a:r>
              <a:rPr lang="es-ES" sz="1400" smtClean="0"/>
              <a:t>Cu victima aşezată pe spate pe un plan dur se localizează punctul de compresie situat în partea inferioară a sternului. Degetul inelar merge de-a lungul rebordului costal pâna la locul de întâlnire a coastelor. La acest nivel lângă acest deget se aşează alte două degete, respectiv degetul mijlociu şi cel arătător, după care aşezăm podul palmei celeilalte mâini, tangent la cele două degete plasate pe piept; acesta este locul în care trebuie făcute compresiunile toracice.</a:t>
            </a:r>
            <a:endParaRPr lang="en-US" sz="1400" smtClean="0"/>
          </a:p>
          <a:p>
            <a:pPr eaLnBrk="1" hangingPunct="1">
              <a:lnSpc>
                <a:spcPct val="80000"/>
              </a:lnSpc>
              <a:defRPr/>
            </a:pPr>
            <a:r>
              <a:rPr lang="en-US" sz="1400" smtClean="0"/>
              <a:t>	</a:t>
            </a:r>
            <a:r>
              <a:rPr lang="es-ES" sz="1400" smtClean="0"/>
              <a:t>Se îngenunchează lângă victimă, se fac două ventilaţii, după care se găseşte punctul de reper. Se aşează cealaltă mână (cea cu care s-a făcut reperarea), peste mâna situată pe stern, fără ca degetele să se sprijine pe torace.</a:t>
            </a:r>
            <a:endParaRPr lang="en-US" sz="1400" smtClean="0"/>
          </a:p>
          <a:p>
            <a:pPr eaLnBrk="1" hangingPunct="1">
              <a:lnSpc>
                <a:spcPct val="80000"/>
              </a:lnSpc>
              <a:defRPr/>
            </a:pPr>
            <a:r>
              <a:rPr lang="en-US" sz="1400" smtClean="0"/>
              <a:t>	Cu coatele întinse, cu braţele perpendicular pe stern, linia umerilor să fie paralelă cu linia longitudinală a pacientului, se fac compresiunile astfel încât să înfundăm sternul cu o adâncime de aproximativ 4-5 cm (numărând cu voce tare, “şi 1 şi  2 şi 3 şi 4 şi 5’’). Frecvenţa compresiunilor externe trebuie să fie de 80-100 / min.</a:t>
            </a:r>
          </a:p>
        </p:txBody>
      </p:sp>
      <p:pic>
        <p:nvPicPr>
          <p:cNvPr id="38916" name="Picture 7" descr="014"/>
          <p:cNvPicPr>
            <a:picLocks noGrp="1" noChangeAspect="1" noChangeArrowheads="1"/>
          </p:cNvPicPr>
          <p:nvPr>
            <p:ph sz="half" idx="2"/>
          </p:nvPr>
        </p:nvPicPr>
        <p:blipFill>
          <a:blip r:embed="rId2"/>
          <a:srcRect/>
          <a:stretch>
            <a:fillRect/>
          </a:stretch>
        </p:blipFill>
        <p:spPr>
          <a:xfrm>
            <a:off x="4343400" y="914400"/>
            <a:ext cx="2024063" cy="2590800"/>
          </a:xfrm>
          <a:noFill/>
        </p:spPr>
      </p:pic>
      <p:pic>
        <p:nvPicPr>
          <p:cNvPr id="38917" name="Picture 8" descr="016"/>
          <p:cNvPicPr>
            <a:picLocks noChangeAspect="1" noChangeArrowheads="1"/>
          </p:cNvPicPr>
          <p:nvPr/>
        </p:nvPicPr>
        <p:blipFill>
          <a:blip r:embed="rId3"/>
          <a:srcRect/>
          <a:stretch>
            <a:fillRect/>
          </a:stretch>
        </p:blipFill>
        <p:spPr bwMode="auto">
          <a:xfrm>
            <a:off x="6400800" y="1219200"/>
            <a:ext cx="2514600" cy="2262188"/>
          </a:xfrm>
          <a:prstGeom prst="rect">
            <a:avLst/>
          </a:prstGeom>
          <a:noFill/>
          <a:ln w="9525">
            <a:noFill/>
            <a:miter lim="800000"/>
            <a:headEnd/>
            <a:tailEnd/>
          </a:ln>
        </p:spPr>
      </p:pic>
      <p:pic>
        <p:nvPicPr>
          <p:cNvPr id="38918" name="Picture 9" descr="018"/>
          <p:cNvPicPr>
            <a:picLocks noChangeAspect="1" noChangeArrowheads="1"/>
          </p:cNvPicPr>
          <p:nvPr/>
        </p:nvPicPr>
        <p:blipFill>
          <a:blip r:embed="rId4"/>
          <a:srcRect/>
          <a:stretch>
            <a:fillRect/>
          </a:stretch>
        </p:blipFill>
        <p:spPr bwMode="auto">
          <a:xfrm>
            <a:off x="5181600" y="3810000"/>
            <a:ext cx="2933700" cy="222885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1000" fill="hold"/>
                                        <p:tgtEl>
                                          <p:spTgt spid="89092"/>
                                        </p:tgtEl>
                                        <p:attrNameLst>
                                          <p:attrName>ppt_w</p:attrName>
                                        </p:attrNameLst>
                                      </p:cBhvr>
                                      <p:tavLst>
                                        <p:tav tm="0">
                                          <p:val>
                                            <p:strVal val="#ppt_w+.3"/>
                                          </p:val>
                                        </p:tav>
                                        <p:tav tm="100000">
                                          <p:val>
                                            <p:strVal val="#ppt_w"/>
                                          </p:val>
                                        </p:tav>
                                      </p:tavLst>
                                    </p:anim>
                                    <p:anim calcmode="lin" valueType="num">
                                      <p:cBhvr>
                                        <p:cTn id="8" dur="1000" fill="hold"/>
                                        <p:tgtEl>
                                          <p:spTgt spid="89092"/>
                                        </p:tgtEl>
                                        <p:attrNameLst>
                                          <p:attrName>ppt_h</p:attrName>
                                        </p:attrNameLst>
                                      </p:cBhvr>
                                      <p:tavLst>
                                        <p:tav tm="0">
                                          <p:val>
                                            <p:strVal val="#ppt_h"/>
                                          </p:val>
                                        </p:tav>
                                        <p:tav tm="100000">
                                          <p:val>
                                            <p:strVal val="#ppt_h"/>
                                          </p:val>
                                        </p:tav>
                                      </p:tavLst>
                                    </p:anim>
                                    <p:animEffect transition="in" filter="fade">
                                      <p:cBhvr>
                                        <p:cTn id="9" dur="1000"/>
                                        <p:tgtEl>
                                          <p:spTgt spid="8909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89093">
                                            <p:txEl>
                                              <p:pRg st="0" end="0"/>
                                            </p:txEl>
                                          </p:spTgt>
                                        </p:tgtEl>
                                        <p:attrNameLst>
                                          <p:attrName>style.visibility</p:attrName>
                                        </p:attrNameLst>
                                      </p:cBhvr>
                                      <p:to>
                                        <p:strVal val="visible"/>
                                      </p:to>
                                    </p:set>
                                    <p:anim calcmode="lin" valueType="num">
                                      <p:cBhvr>
                                        <p:cTn id="14" dur="1000" fill="hold"/>
                                        <p:tgtEl>
                                          <p:spTgt spid="8909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8909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909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89093">
                                            <p:txEl>
                                              <p:pRg st="1" end="1"/>
                                            </p:txEl>
                                          </p:spTgt>
                                        </p:tgtEl>
                                        <p:attrNameLst>
                                          <p:attrName>style.visibility</p:attrName>
                                        </p:attrNameLst>
                                      </p:cBhvr>
                                      <p:to>
                                        <p:strVal val="visible"/>
                                      </p:to>
                                    </p:set>
                                    <p:anim calcmode="lin" valueType="num">
                                      <p:cBhvr>
                                        <p:cTn id="21" dur="1000" fill="hold"/>
                                        <p:tgtEl>
                                          <p:spTgt spid="8909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8909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8909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89093">
                                            <p:txEl>
                                              <p:pRg st="2" end="2"/>
                                            </p:txEl>
                                          </p:spTgt>
                                        </p:tgtEl>
                                        <p:attrNameLst>
                                          <p:attrName>style.visibility</p:attrName>
                                        </p:attrNameLst>
                                      </p:cBhvr>
                                      <p:to>
                                        <p:strVal val="visible"/>
                                      </p:to>
                                    </p:set>
                                    <p:anim calcmode="lin" valueType="num">
                                      <p:cBhvr>
                                        <p:cTn id="28" dur="1000" fill="hold"/>
                                        <p:tgtEl>
                                          <p:spTgt spid="8909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8909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890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P spid="8909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s-ES" sz="3600" b="1" smtClean="0"/>
              <a:t>TRUSĂ DE PRIM AJUTOR</a:t>
            </a:r>
            <a:endParaRPr lang="en-US" sz="3600" b="1" smtClean="0"/>
          </a:p>
        </p:txBody>
      </p:sp>
      <p:pic>
        <p:nvPicPr>
          <p:cNvPr id="44035" name="Picture 4" descr="mtcdmare2"/>
          <p:cNvPicPr>
            <a:picLocks noGrp="1" noChangeAspect="1" noChangeArrowheads="1"/>
          </p:cNvPicPr>
          <p:nvPr>
            <p:ph idx="1"/>
          </p:nvPr>
        </p:nvPicPr>
        <p:blipFill>
          <a:blip r:embed="rId2"/>
          <a:srcRect/>
          <a:stretch>
            <a:fillRect/>
          </a:stretch>
        </p:blipFill>
        <p:spPr>
          <a:xfrm>
            <a:off x="685800" y="1600200"/>
            <a:ext cx="3962400" cy="4530725"/>
          </a:xfrm>
          <a:noFill/>
        </p:spPr>
      </p:pic>
      <p:pic>
        <p:nvPicPr>
          <p:cNvPr id="44036" name="Picture 5" descr="sncdmare1"/>
          <p:cNvPicPr>
            <a:picLocks noChangeAspect="1" noChangeArrowheads="1"/>
          </p:cNvPicPr>
          <p:nvPr/>
        </p:nvPicPr>
        <p:blipFill>
          <a:blip r:embed="rId3"/>
          <a:srcRect/>
          <a:stretch>
            <a:fillRect/>
          </a:stretch>
        </p:blipFill>
        <p:spPr bwMode="auto">
          <a:xfrm>
            <a:off x="5181600" y="2967038"/>
            <a:ext cx="3429000" cy="2967037"/>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9830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s-ES" sz="3200" b="1" smtClean="0"/>
              <a:t>BRANCARDĂ DE PRIM AJUTOR</a:t>
            </a:r>
            <a:endParaRPr lang="en-US" sz="3200" b="1" smtClean="0"/>
          </a:p>
        </p:txBody>
      </p:sp>
      <p:pic>
        <p:nvPicPr>
          <p:cNvPr id="45059" name="Picture 4" descr="14_1"/>
          <p:cNvPicPr>
            <a:picLocks noGrp="1" noChangeAspect="1" noChangeArrowheads="1"/>
          </p:cNvPicPr>
          <p:nvPr>
            <p:ph sz="half" idx="1"/>
          </p:nvPr>
        </p:nvPicPr>
        <p:blipFill>
          <a:blip r:embed="rId2"/>
          <a:srcRect/>
          <a:stretch>
            <a:fillRect/>
          </a:stretch>
        </p:blipFill>
        <p:spPr>
          <a:xfrm>
            <a:off x="228600" y="1752600"/>
            <a:ext cx="4214813" cy="4403725"/>
          </a:xfrm>
          <a:noFill/>
        </p:spPr>
      </p:pic>
      <p:sp>
        <p:nvSpPr>
          <p:cNvPr id="99333" name="Rectangle 5"/>
          <p:cNvSpPr>
            <a:spLocks noGrp="1" noChangeArrowheads="1"/>
          </p:cNvSpPr>
          <p:nvPr>
            <p:ph type="body" sz="half" idx="2"/>
          </p:nvPr>
        </p:nvSpPr>
        <p:spPr/>
        <p:txBody>
          <a:bodyPr/>
          <a:lstStyle/>
          <a:p>
            <a:pPr eaLnBrk="1" hangingPunct="1">
              <a:defRPr/>
            </a:pPr>
            <a:r>
              <a:rPr lang="en-US" sz="2800" b="1" smtClean="0"/>
              <a:t>• </a:t>
            </a:r>
            <a:r>
              <a:rPr lang="en-US" sz="1800" b="1" smtClean="0"/>
              <a:t>Structurã din duraluminiu</a:t>
            </a:r>
            <a:br>
              <a:rPr lang="en-US" sz="1800" b="1" smtClean="0"/>
            </a:br>
            <a:r>
              <a:rPr lang="en-US" sz="1800" b="1" smtClean="0"/>
              <a:t>• Husã din PVC ignifug pe suport textil</a:t>
            </a:r>
            <a:br>
              <a:rPr lang="en-US" sz="1800" b="1" smtClean="0"/>
            </a:br>
            <a:r>
              <a:rPr lang="en-US" sz="1800" b="1" smtClean="0"/>
              <a:t>• Usor de curãtat si dezinfectat</a:t>
            </a:r>
            <a:br>
              <a:rPr lang="en-US" sz="1800" b="1" smtClean="0"/>
            </a:br>
            <a:r>
              <a:rPr lang="en-US" sz="1800" b="1" smtClean="0"/>
              <a:t>• Mânere telescopice</a:t>
            </a:r>
            <a:br>
              <a:rPr lang="en-US" sz="1800" b="1" smtClean="0"/>
            </a:br>
            <a:r>
              <a:rPr lang="en-US" sz="1800" b="1" smtClean="0"/>
              <a:t>• Greutate cca. 7,6 Kg</a:t>
            </a:r>
            <a:br>
              <a:rPr lang="en-US" sz="1800" b="1" smtClean="0"/>
            </a:br>
            <a:r>
              <a:rPr lang="en-US" sz="1800" b="1" smtClean="0"/>
              <a:t>• Fabricatã conform DIN 13024</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3">
                                            <p:txEl>
                                              <p:pRg st="0" end="0"/>
                                            </p:txEl>
                                          </p:spTgt>
                                        </p:tgtEl>
                                        <p:attrNameLst>
                                          <p:attrName>style.visibility</p:attrName>
                                        </p:attrNameLst>
                                      </p:cBhvr>
                                      <p:to>
                                        <p:strVal val="visible"/>
                                      </p:to>
                                    </p:set>
                                    <p:animEffect transition="in" filter="fade">
                                      <p:cBhvr>
                                        <p:cTn id="11" dur="1000">
                                          <p:stCondLst>
                                            <p:cond delay="0"/>
                                          </p:stCondLst>
                                        </p:cTn>
                                        <p:tgtEl>
                                          <p:spTgt spid="993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hlinkClick r:id="rId2"/>
              </a:rPr>
              <a:t>https://www.youtube.com/watch?reload=9&amp;v=yLzb_Vw1IUg</a:t>
            </a:r>
            <a:endParaRPr lang="en-GB" dirty="0"/>
          </a:p>
        </p:txBody>
      </p:sp>
      <p:sp>
        <p:nvSpPr>
          <p:cNvPr id="4" name="Title 3"/>
          <p:cNvSpPr>
            <a:spLocks noGrp="1"/>
          </p:cNvSpPr>
          <p:nvPr>
            <p:ph type="title"/>
          </p:nvPr>
        </p:nvSpPr>
        <p:spPr/>
        <p:txBody>
          <a:bodyPr/>
          <a:lstStyle/>
          <a:p>
            <a:r>
              <a:rPr lang="en-GB" dirty="0" err="1" smtClean="0"/>
              <a:t>Urmariti</a:t>
            </a:r>
            <a:r>
              <a:rPr lang="en-GB" dirty="0" smtClean="0"/>
              <a:t> </a:t>
            </a:r>
            <a:r>
              <a:rPr lang="en-GB" dirty="0" err="1" smtClean="0"/>
              <a:t>pe</a:t>
            </a:r>
            <a:r>
              <a:rPr lang="en-GB" dirty="0" smtClean="0"/>
              <a:t> </a:t>
            </a:r>
            <a:r>
              <a:rPr lang="en-GB" dirty="0" err="1" smtClean="0"/>
              <a:t>youTube</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Competition</Template>
  <TotalTime>287</TotalTime>
  <Words>469</Words>
  <Application>Microsoft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Competition</vt:lpstr>
      <vt:lpstr>SĂNĂTATEA ŞI SECURITATEA MUNCII</vt:lpstr>
      <vt:lpstr>GLOSAR DE TERMENI</vt:lpstr>
      <vt:lpstr>PRIM AJUTOR DE BAZĂ </vt:lpstr>
      <vt:lpstr>Tehnica ventilatiei artificiale </vt:lpstr>
      <vt:lpstr>Tehnica masajului cardiac extern</vt:lpstr>
      <vt:lpstr>TRUSĂ DE PRIM AJUTOR</vt:lpstr>
      <vt:lpstr>BRANCARDĂ DE PRIM AJUTOR</vt:lpstr>
      <vt:lpstr>Urmariti pe youTube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DirAdj</dc:creator>
  <cp:lastModifiedBy>Windows User</cp:lastModifiedBy>
  <cp:revision>52</cp:revision>
  <cp:lastPrinted>1601-01-01T00:00:00Z</cp:lastPrinted>
  <dcterms:created xsi:type="dcterms:W3CDTF">1601-01-01T00:00:00Z</dcterms:created>
  <dcterms:modified xsi:type="dcterms:W3CDTF">2020-03-24T10:58:51Z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