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Titlu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cxnSp>
        <p:nvCxnSpPr>
          <p:cNvPr id="8" name="Conector drep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ubstituent dată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conținut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16" name="Substituent subsol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cxnSp>
        <p:nvCxnSpPr>
          <p:cNvPr id="7" name="Conector drep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2" name="Substituent conținut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34" name="Substituent conținut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cxnSp>
        <p:nvCxnSpPr>
          <p:cNvPr id="10" name="Conector drep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rep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stituent conținut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1" name="Titlu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8447F0-B0C8-48E9-9273-FAEF7FE2149C}" type="datetimeFigureOut">
              <a:rPr lang="ro-RO" smtClean="0"/>
              <a:t>23.05.2011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9862D6-1533-4317-86EB-8C4AC1522D1A}" type="slidenum">
              <a:rPr lang="ro-RO" smtClean="0"/>
              <a:t>‹#›</a:t>
            </a:fld>
            <a:endParaRPr lang="ro-RO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/>
              <a:t>Numele şi prenumele beneficiarului: Barbu Gheorghe</a:t>
            </a:r>
            <a:endParaRPr lang="ro-RO" dirty="0"/>
          </a:p>
          <a:p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664297"/>
          </a:xfrm>
        </p:spPr>
        <p:txBody>
          <a:bodyPr>
            <a:normAutofit fontScale="90000"/>
          </a:bodyPr>
          <a:lstStyle/>
          <a:p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b="1" dirty="0"/>
              <a:t/>
            </a:r>
            <a:br>
              <a:rPr lang="ro-RO" sz="1800" b="1" dirty="0"/>
            </a:br>
            <a:r>
              <a:rPr lang="ro-RO" sz="1800" b="1" dirty="0" smtClean="0">
                <a:latin typeface="Arial Black" pitchFamily="34" charset="0"/>
              </a:rPr>
              <a:t>Nr. de </a:t>
            </a:r>
            <a:r>
              <a:rPr lang="ro-RO" sz="1800" b="1" dirty="0">
                <a:latin typeface="Arial Black" pitchFamily="34" charset="0"/>
              </a:rPr>
              <a:t>referinţă: COM-10-1181-CG-SI</a:t>
            </a:r>
            <a:r>
              <a:rPr lang="ro-RO" sz="1800" dirty="0">
                <a:latin typeface="Arial Black" pitchFamily="34" charset="0"/>
              </a:rPr>
              <a:t/>
            </a:r>
            <a:br>
              <a:rPr lang="ro-RO" sz="1800" dirty="0">
                <a:latin typeface="Arial Black" pitchFamily="34" charset="0"/>
              </a:rPr>
            </a:br>
            <a:r>
              <a:rPr lang="ro-RO" sz="1800" b="1" dirty="0">
                <a:latin typeface="Arial Black" pitchFamily="34" charset="0"/>
              </a:rPr>
              <a:t>Contract Comenius: nr. 1303/19.07.2010</a:t>
            </a:r>
            <a:r>
              <a:rPr lang="ro-RO" sz="1800" dirty="0">
                <a:latin typeface="Arial Black" pitchFamily="34" charset="0"/>
              </a:rPr>
              <a:t/>
            </a:r>
            <a:br>
              <a:rPr lang="ro-RO" sz="1800" dirty="0">
                <a:latin typeface="Arial Black" pitchFamily="34" charset="0"/>
              </a:rPr>
            </a:br>
            <a:r>
              <a:rPr lang="ro-RO" sz="1800" b="1" dirty="0">
                <a:latin typeface="Arial Black" pitchFamily="34" charset="0"/>
              </a:rPr>
              <a:t>Contract FSE: nr. 1304/19.07.2010</a:t>
            </a:r>
            <a:r>
              <a:rPr lang="ro-RO" sz="1800" dirty="0">
                <a:latin typeface="Arial Black" pitchFamily="34" charset="0"/>
              </a:rPr>
              <a:t/>
            </a:r>
            <a:br>
              <a:rPr lang="ro-RO" sz="1800" dirty="0">
                <a:latin typeface="Arial Black" pitchFamily="34" charset="0"/>
              </a:rPr>
            </a:br>
            <a:r>
              <a:rPr lang="ro-RO" sz="1800" b="1" dirty="0">
                <a:latin typeface="Arial Black" pitchFamily="34" charset="0"/>
              </a:rPr>
              <a:t>INSTITUŢIA ORGANIZATOARE: The </a:t>
            </a:r>
            <a:r>
              <a:rPr lang="ro-RO" sz="1800" b="1" dirty="0" err="1">
                <a:latin typeface="Arial Black" pitchFamily="34" charset="0"/>
              </a:rPr>
              <a:t>Learning</a:t>
            </a:r>
            <a:r>
              <a:rPr lang="ro-RO" sz="1800" b="1" dirty="0">
                <a:latin typeface="Arial Black" pitchFamily="34" charset="0"/>
              </a:rPr>
              <a:t> </a:t>
            </a:r>
            <a:r>
              <a:rPr lang="ro-RO" sz="1800" b="1" dirty="0" err="1">
                <a:latin typeface="Arial Black" pitchFamily="34" charset="0"/>
              </a:rPr>
              <a:t>Teacher</a:t>
            </a:r>
            <a:r>
              <a:rPr lang="ro-RO" sz="1800" b="1" dirty="0">
                <a:latin typeface="Arial Black" pitchFamily="34" charset="0"/>
              </a:rPr>
              <a:t> </a:t>
            </a:r>
            <a:r>
              <a:rPr lang="ro-RO" sz="1800" b="1" dirty="0" err="1">
                <a:latin typeface="Arial Black" pitchFamily="34" charset="0"/>
              </a:rPr>
              <a:t>Network</a:t>
            </a:r>
            <a:r>
              <a:rPr lang="ro-RO" sz="1800" b="1" dirty="0">
                <a:latin typeface="Arial Black" pitchFamily="34" charset="0"/>
              </a:rPr>
              <a:t> – Suedia</a:t>
            </a:r>
            <a:r>
              <a:rPr lang="ro-RO" sz="1800" dirty="0">
                <a:latin typeface="Arial Black" pitchFamily="34" charset="0"/>
              </a:rPr>
              <a:t/>
            </a:r>
            <a:br>
              <a:rPr lang="ro-RO" sz="1800" dirty="0">
                <a:latin typeface="Arial Black" pitchFamily="34" charset="0"/>
              </a:rPr>
            </a:br>
            <a:r>
              <a:rPr lang="ro-RO" sz="1800" b="1" dirty="0">
                <a:latin typeface="Arial Black" pitchFamily="34" charset="0"/>
              </a:rPr>
              <a:t> </a:t>
            </a:r>
            <a:r>
              <a:rPr lang="ro-RO" sz="1800" dirty="0">
                <a:latin typeface="Arial Black" pitchFamily="34" charset="0"/>
              </a:rPr>
              <a:t/>
            </a:r>
            <a:br>
              <a:rPr lang="ro-RO" sz="1800" dirty="0">
                <a:latin typeface="Arial Black" pitchFamily="34" charset="0"/>
              </a:rPr>
            </a:br>
            <a:r>
              <a:rPr lang="ro-RO" sz="1800" b="1" dirty="0">
                <a:latin typeface="Arial Black" pitchFamily="34" charset="0"/>
              </a:rPr>
              <a:t>Denumire curs:</a:t>
            </a:r>
            <a:r>
              <a:rPr lang="ro-RO" sz="1800" dirty="0">
                <a:latin typeface="Arial Black" pitchFamily="34" charset="0"/>
              </a:rPr>
              <a:t> </a:t>
            </a:r>
            <a:r>
              <a:rPr lang="ro-RO" sz="1800" b="1" dirty="0" err="1">
                <a:latin typeface="Arial Black" pitchFamily="34" charset="0"/>
              </a:rPr>
              <a:t>Inspiring</a:t>
            </a:r>
            <a:r>
              <a:rPr lang="ro-RO" sz="1800" b="1" dirty="0">
                <a:latin typeface="Arial Black" pitchFamily="34" charset="0"/>
              </a:rPr>
              <a:t> </a:t>
            </a:r>
            <a:r>
              <a:rPr lang="ro-RO" sz="1800" b="1" dirty="0" smtClean="0">
                <a:latin typeface="Arial Black" pitchFamily="34" charset="0"/>
              </a:rPr>
              <a:t>Leadership</a:t>
            </a:r>
            <a:br>
              <a:rPr lang="ro-RO" sz="1800" b="1" dirty="0" smtClean="0">
                <a:latin typeface="Arial Black" pitchFamily="34" charset="0"/>
              </a:rPr>
            </a:br>
            <a:r>
              <a:rPr lang="ro-RO" sz="1800" b="1" dirty="0" smtClean="0">
                <a:latin typeface="Arial Black" pitchFamily="34" charset="0"/>
              </a:rPr>
              <a:t>Locul de desfăşurare: </a:t>
            </a:r>
            <a:r>
              <a:rPr lang="ro-RO" sz="1800" b="1" dirty="0" err="1" smtClean="0">
                <a:latin typeface="Arial Black" pitchFamily="34" charset="0"/>
              </a:rPr>
              <a:t>Ljublijana</a:t>
            </a:r>
            <a:r>
              <a:rPr lang="ro-RO" sz="1800" b="1" dirty="0" smtClean="0">
                <a:latin typeface="Arial Black" pitchFamily="34" charset="0"/>
              </a:rPr>
              <a:t>, Slovacia</a:t>
            </a:r>
            <a:r>
              <a:rPr lang="ro-RO" dirty="0">
                <a:latin typeface="Arial Black" pitchFamily="34" charset="0"/>
              </a:rPr>
              <a:t/>
            </a:r>
            <a:br>
              <a:rPr lang="ro-RO" dirty="0">
                <a:latin typeface="Arial Black" pitchFamily="34" charset="0"/>
              </a:rPr>
            </a:br>
            <a:endParaRPr lang="ro-RO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400" dirty="0" smtClean="0"/>
              <a:t>Marţi 21 septembrie</a:t>
            </a:r>
          </a:p>
          <a:p>
            <a:r>
              <a:rPr lang="ro-RO" sz="1400" dirty="0" smtClean="0"/>
              <a:t>09.30 Curs introductiv</a:t>
            </a:r>
          </a:p>
          <a:p>
            <a:r>
              <a:rPr lang="ro-RO" sz="1400" dirty="0" smtClean="0"/>
              <a:t>11.00 Concepte şi cercetare în Leadership si Management</a:t>
            </a:r>
          </a:p>
          <a:p>
            <a:r>
              <a:rPr lang="ro-RO" sz="1400" dirty="0" smtClean="0"/>
              <a:t>14,30 - 17,00 Examinarea problemelor cu care se confrunta managerul de şcoală</a:t>
            </a:r>
          </a:p>
          <a:p>
            <a:r>
              <a:rPr lang="ro-RO" sz="1400" dirty="0" smtClean="0"/>
              <a:t>14.30-17.00 Evoluţii actuale în ţările UE</a:t>
            </a:r>
          </a:p>
          <a:p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b="1" dirty="0" err="1" smtClean="0">
                <a:latin typeface="Arial Black" pitchFamily="34" charset="0"/>
              </a:rPr>
              <a:t>Inspiring</a:t>
            </a:r>
            <a:r>
              <a:rPr lang="ro-RO" sz="44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4" name="Imagine 3" descr="IMG_5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4355976" cy="3266982"/>
          </a:xfrm>
          <a:prstGeom prst="rect">
            <a:avLst/>
          </a:prstGeom>
        </p:spPr>
      </p:pic>
      <p:pic>
        <p:nvPicPr>
          <p:cNvPr id="5" name="Imagine 4" descr="IMG_5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4320480" cy="33843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400" dirty="0" smtClean="0">
                <a:latin typeface="Arial Black" pitchFamily="34" charset="0"/>
              </a:rPr>
              <a:t>Miercuri 22 sept.</a:t>
            </a:r>
          </a:p>
          <a:p>
            <a:r>
              <a:rPr lang="ro-RO" sz="1400" dirty="0" smtClean="0">
                <a:latin typeface="Arial Black" pitchFamily="34" charset="0"/>
              </a:rPr>
              <a:t>9,00 - Privire comparativă a diferitelor tipuri de management şi sisteme de învăţământ;</a:t>
            </a:r>
          </a:p>
          <a:p>
            <a:r>
              <a:rPr lang="ro-RO" sz="1400" dirty="0" smtClean="0">
                <a:latin typeface="Arial Black" pitchFamily="34" charset="0"/>
              </a:rPr>
              <a:t>13,00 - 16,00 - Personalitatea liderului;</a:t>
            </a:r>
          </a:p>
          <a:p>
            <a:pPr>
              <a:buNone/>
            </a:pPr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 dirty="0" err="1" smtClean="0">
                <a:latin typeface="Arial Black" pitchFamily="34" charset="0"/>
              </a:rPr>
              <a:t>Inspiring</a:t>
            </a:r>
            <a:r>
              <a:rPr lang="ro-RO" sz="40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4" name="Imagine 3" descr="DSC_0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93912"/>
            <a:ext cx="4392488" cy="2940426"/>
          </a:xfrm>
          <a:prstGeom prst="rect">
            <a:avLst/>
          </a:prstGeom>
        </p:spPr>
      </p:pic>
      <p:pic>
        <p:nvPicPr>
          <p:cNvPr id="7" name="Imagine 6" descr="DSC06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9947" y="3068960"/>
            <a:ext cx="4544053" cy="34080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400" dirty="0" smtClean="0">
                <a:latin typeface="Arial Black" pitchFamily="34" charset="0"/>
              </a:rPr>
              <a:t>Joi 23 sept.</a:t>
            </a:r>
          </a:p>
          <a:p>
            <a:r>
              <a:rPr lang="ro-RO" sz="1400" dirty="0" smtClean="0">
                <a:latin typeface="Arial Black" pitchFamily="34" charset="0"/>
              </a:rPr>
              <a:t>9,00 - Dezvoltarea competentelor de cercetare: ce se poate învăţă din analiza/evaluarea propriei şcoli</a:t>
            </a:r>
          </a:p>
          <a:p>
            <a:r>
              <a:rPr lang="ro-RO" sz="1400" dirty="0" smtClean="0">
                <a:latin typeface="Arial Black" pitchFamily="34" charset="0"/>
              </a:rPr>
              <a:t>12,30 - Vizita de studiu la </a:t>
            </a:r>
            <a:r>
              <a:rPr lang="ro-RO" sz="1400" dirty="0" err="1" smtClean="0">
                <a:latin typeface="Arial Black" pitchFamily="34" charset="0"/>
              </a:rPr>
              <a:t>Skofijska</a:t>
            </a:r>
            <a:r>
              <a:rPr lang="ro-RO" sz="1400" dirty="0" smtClean="0">
                <a:latin typeface="Arial Black" pitchFamily="34" charset="0"/>
              </a:rPr>
              <a:t> </a:t>
            </a:r>
            <a:r>
              <a:rPr lang="ro-RO" sz="1400" dirty="0" err="1" smtClean="0">
                <a:latin typeface="Arial Black" pitchFamily="34" charset="0"/>
              </a:rPr>
              <a:t>Klasicna</a:t>
            </a:r>
            <a:r>
              <a:rPr lang="ro-RO" sz="1400" dirty="0" smtClean="0">
                <a:latin typeface="Arial Black" pitchFamily="34" charset="0"/>
              </a:rPr>
              <a:t> </a:t>
            </a:r>
            <a:r>
              <a:rPr lang="ro-RO" sz="1400" dirty="0" err="1" smtClean="0">
                <a:latin typeface="Arial Black" pitchFamily="34" charset="0"/>
              </a:rPr>
              <a:t>Gimnazija</a:t>
            </a:r>
            <a:r>
              <a:rPr lang="ro-RO" sz="1400" dirty="0" smtClean="0">
                <a:latin typeface="Arial Black" pitchFamily="34" charset="0"/>
              </a:rPr>
              <a:t> - vizitarea si prezentarea scolii, dialog cu liderii scolii despre un mod de conducere şi o dezvoltare de succes.</a:t>
            </a:r>
          </a:p>
          <a:p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b="1" dirty="0" err="1" smtClean="0">
                <a:latin typeface="Arial Black" pitchFamily="34" charset="0"/>
              </a:rPr>
              <a:t>Inspiring</a:t>
            </a:r>
            <a:r>
              <a:rPr lang="ro-RO" sz="44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4" name="Imagine 3" descr="DSC06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352032" cy="3264024"/>
          </a:xfrm>
          <a:prstGeom prst="rect">
            <a:avLst/>
          </a:prstGeom>
        </p:spPr>
      </p:pic>
      <p:pic>
        <p:nvPicPr>
          <p:cNvPr id="5" name="Imagine 4" descr="DSC06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976" y="3212976"/>
            <a:ext cx="4280024" cy="32100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 dirty="0" err="1" smtClean="0">
                <a:latin typeface="Arial Black" pitchFamily="34" charset="0"/>
              </a:rPr>
              <a:t>Inspiring</a:t>
            </a:r>
            <a:r>
              <a:rPr lang="ro-RO" sz="40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6" name="Substituent conținut 5" descr="DSC_0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706281" cy="2481064"/>
          </a:xfrm>
        </p:spPr>
      </p:pic>
      <p:pic>
        <p:nvPicPr>
          <p:cNvPr id="7" name="Imagine 6" descr="DSC_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779912" cy="2530354"/>
          </a:xfrm>
          <a:prstGeom prst="rect">
            <a:avLst/>
          </a:prstGeom>
        </p:spPr>
      </p:pic>
      <p:pic>
        <p:nvPicPr>
          <p:cNvPr id="8" name="Imagine 7" descr="DSC_0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3819026" cy="2556538"/>
          </a:xfrm>
          <a:prstGeom prst="rect">
            <a:avLst/>
          </a:prstGeom>
        </p:spPr>
      </p:pic>
      <p:pic>
        <p:nvPicPr>
          <p:cNvPr id="9" name="Imagine 8" descr="DSC_06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520" y="3861048"/>
            <a:ext cx="3851920" cy="25785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400" dirty="0" smtClean="0">
                <a:latin typeface="Arial Black" pitchFamily="34" charset="0"/>
              </a:rPr>
              <a:t>Vineri, 24 sept.</a:t>
            </a:r>
          </a:p>
          <a:p>
            <a:r>
              <a:rPr lang="ro-RO" sz="1400" dirty="0" smtClean="0">
                <a:latin typeface="Arial Black" pitchFamily="34" charset="0"/>
              </a:rPr>
              <a:t>9,00 - Rolul incidentelor critice în procesul de conducere si modalităţi de abordare</a:t>
            </a:r>
          </a:p>
          <a:p>
            <a:r>
              <a:rPr lang="ro-RO" sz="1400" dirty="0" smtClean="0">
                <a:latin typeface="Arial Black" pitchFamily="34" charset="0"/>
              </a:rPr>
              <a:t>13,00 - 17,00 - Rolul directorului de scoală si managementul schimbării.</a:t>
            </a:r>
          </a:p>
          <a:p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b="1" dirty="0" err="1" smtClean="0">
                <a:latin typeface="Arial Black" pitchFamily="34" charset="0"/>
              </a:rPr>
              <a:t>Inspiring</a:t>
            </a:r>
            <a:r>
              <a:rPr lang="ro-RO" sz="44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5" name="Imagine 4" descr="DSC06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996952"/>
            <a:ext cx="3960440" cy="2970330"/>
          </a:xfrm>
          <a:prstGeom prst="rect">
            <a:avLst/>
          </a:prstGeom>
        </p:spPr>
      </p:pic>
      <p:pic>
        <p:nvPicPr>
          <p:cNvPr id="8" name="Imagine 7" descr="DSC06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352032" cy="30963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400" dirty="0" smtClean="0">
                <a:latin typeface="Arial Black" pitchFamily="34" charset="0"/>
              </a:rPr>
              <a:t>Sâmbătă, 25 sept,</a:t>
            </a:r>
          </a:p>
          <a:p>
            <a:r>
              <a:rPr lang="ro-RO" sz="1400" dirty="0" smtClean="0">
                <a:latin typeface="Arial Black" pitchFamily="34" charset="0"/>
              </a:rPr>
              <a:t>9,00 - Gestionarea schimbărilor survenite in sistemul educaţional</a:t>
            </a:r>
          </a:p>
          <a:p>
            <a:r>
              <a:rPr lang="ro-RO" sz="1400" dirty="0" smtClean="0">
                <a:latin typeface="Arial Black" pitchFamily="34" charset="0"/>
              </a:rPr>
              <a:t>13,30 - Diseminarea si publicarea analizelor efectuate</a:t>
            </a:r>
          </a:p>
          <a:p>
            <a:endParaRPr lang="ro-RO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b="1" dirty="0" err="1" smtClean="0">
                <a:latin typeface="Arial Black" pitchFamily="34" charset="0"/>
              </a:rPr>
              <a:t>Inspiring</a:t>
            </a:r>
            <a:r>
              <a:rPr lang="ro-RO" sz="4000" b="1" dirty="0" smtClean="0">
                <a:latin typeface="Arial Black" pitchFamily="34" charset="0"/>
              </a:rPr>
              <a:t> Leadership</a:t>
            </a:r>
            <a:endParaRPr lang="ro-RO" dirty="0"/>
          </a:p>
        </p:txBody>
      </p:sp>
      <p:pic>
        <p:nvPicPr>
          <p:cNvPr id="4" name="Imagine 3" descr="DSC06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2852936"/>
            <a:ext cx="4064000" cy="3048000"/>
          </a:xfrm>
          <a:prstGeom prst="rect">
            <a:avLst/>
          </a:prstGeom>
        </p:spPr>
      </p:pic>
      <p:pic>
        <p:nvPicPr>
          <p:cNvPr id="5" name="Imagine 4" descr="DSC06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ârtie">
  <a:themeElements>
    <a:clrScheme name="Hârti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Hârtie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ârti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175</Words>
  <Application>Microsoft Office PowerPoint</Application>
  <PresentationFormat>Expunere pe ecran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Hârtie</vt:lpstr>
      <vt:lpstr>  Nr. de referinţă: COM-10-1181-CG-SI Contract Comenius: nr. 1303/19.07.2010 Contract FSE: nr. 1304/19.07.2010 INSTITUŢIA ORGANIZATOARE: The Learning Teacher Network – Suedia   Denumire curs: Inspiring Leadership Locul de desfăşurare: Ljublijana, Slovacia </vt:lpstr>
      <vt:lpstr>Inspiring Leadership</vt:lpstr>
      <vt:lpstr>Inspiring Leadership</vt:lpstr>
      <vt:lpstr>Inspiring Leadership</vt:lpstr>
      <vt:lpstr>Inspiring Leadership</vt:lpstr>
      <vt:lpstr>Inspiring Leadership</vt:lpstr>
      <vt:lpstr>Inspiring Leadership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Nr. de referinţă: COM-10-1181-CG-SI Contract Comenius: nr. 1303/19.07.2010 Contract FSE: nr. 1304/19.07.2010 INSTITUŢIA ORGANIZATOARE: The Learning Teacher Network – Suedia   Denumire curs: Inspiring Leadership Locul de desfăşurare: Ljublijana, Slovacia </dc:title>
  <dc:creator> </dc:creator>
  <cp:lastModifiedBy> </cp:lastModifiedBy>
  <cp:revision>7</cp:revision>
  <dcterms:created xsi:type="dcterms:W3CDTF">2011-05-23T20:24:14Z</dcterms:created>
  <dcterms:modified xsi:type="dcterms:W3CDTF">2011-05-23T21:07:33Z</dcterms:modified>
</cp:coreProperties>
</file>